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34"/>
  </p:notesMasterIdLst>
  <p:sldIdLst>
    <p:sldId id="256" r:id="rId2"/>
    <p:sldId id="258" r:id="rId3"/>
    <p:sldId id="274" r:id="rId4"/>
    <p:sldId id="293" r:id="rId5"/>
    <p:sldId id="294" r:id="rId6"/>
    <p:sldId id="288" r:id="rId7"/>
    <p:sldId id="295" r:id="rId8"/>
    <p:sldId id="297" r:id="rId9"/>
    <p:sldId id="296" r:id="rId10"/>
    <p:sldId id="289" r:id="rId11"/>
    <p:sldId id="298" r:id="rId12"/>
    <p:sldId id="301" r:id="rId13"/>
    <p:sldId id="300" r:id="rId14"/>
    <p:sldId id="299" r:id="rId15"/>
    <p:sldId id="302" r:id="rId16"/>
    <p:sldId id="303" r:id="rId17"/>
    <p:sldId id="290" r:id="rId18"/>
    <p:sldId id="304" r:id="rId19"/>
    <p:sldId id="305" r:id="rId20"/>
    <p:sldId id="306" r:id="rId21"/>
    <p:sldId id="291" r:id="rId22"/>
    <p:sldId id="308" r:id="rId23"/>
    <p:sldId id="310" r:id="rId24"/>
    <p:sldId id="309" r:id="rId25"/>
    <p:sldId id="311" r:id="rId26"/>
    <p:sldId id="312" r:id="rId27"/>
    <p:sldId id="313" r:id="rId28"/>
    <p:sldId id="292" r:id="rId29"/>
    <p:sldId id="314" r:id="rId30"/>
    <p:sldId id="287" r:id="rId31"/>
    <p:sldId id="315" r:id="rId32"/>
    <p:sldId id="273" r:id="rId33"/>
  </p:sldIdLst>
  <p:sldSz cx="9144000" cy="6858000" type="screen4x3"/>
  <p:notesSz cx="7010400" cy="92964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5" roundtripDataSignature="AMtx7miDkeUXmcu7NcjtA5/b12GDc0lHd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p:cViewPr>
        <p:scale>
          <a:sx n="120" d="100"/>
          <a:sy n="120" d="100"/>
        </p:scale>
        <p:origin x="736" y="20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customschemas.google.com/relationships/presentationmetadata" Target="meta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038475" cy="46513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970338" y="0"/>
            <a:ext cx="3038475" cy="46513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829675"/>
            <a:ext cx="3038475" cy="465138"/>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1: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
        <p:nvSpPr>
          <p:cNvPr id="106" name="Google Shape;106;p1: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7" name="Google Shape;107;p1: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3:notes"/>
          <p:cNvSpPr txBox="1">
            <a:spLocks noGrp="1"/>
          </p:cNvSpPr>
          <p:nvPr>
            <p:ph type="body" idx="1"/>
          </p:nvPr>
        </p:nvSpPr>
        <p:spPr>
          <a:xfrm>
            <a:off x="701675" y="4416425"/>
            <a:ext cx="5607050" cy="4183063"/>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21" name="Google Shape;121;p3: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201517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extLst>
      <p:ext uri="{BB962C8B-B14F-4D97-AF65-F5344CB8AC3E}">
        <p14:creationId xmlns:p14="http://schemas.microsoft.com/office/powerpoint/2010/main" val="15395188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extLst>
      <p:ext uri="{BB962C8B-B14F-4D97-AF65-F5344CB8AC3E}">
        <p14:creationId xmlns:p14="http://schemas.microsoft.com/office/powerpoint/2010/main" val="25504883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extLst>
      <p:ext uri="{BB962C8B-B14F-4D97-AF65-F5344CB8AC3E}">
        <p14:creationId xmlns:p14="http://schemas.microsoft.com/office/powerpoint/2010/main" val="34527472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extLst>
      <p:ext uri="{BB962C8B-B14F-4D97-AF65-F5344CB8AC3E}">
        <p14:creationId xmlns:p14="http://schemas.microsoft.com/office/powerpoint/2010/main" val="8405037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extLst>
      <p:ext uri="{BB962C8B-B14F-4D97-AF65-F5344CB8AC3E}">
        <p14:creationId xmlns:p14="http://schemas.microsoft.com/office/powerpoint/2010/main" val="15314203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extLst>
      <p:ext uri="{BB962C8B-B14F-4D97-AF65-F5344CB8AC3E}">
        <p14:creationId xmlns:p14="http://schemas.microsoft.com/office/powerpoint/2010/main" val="29792986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3:notes"/>
          <p:cNvSpPr txBox="1">
            <a:spLocks noGrp="1"/>
          </p:cNvSpPr>
          <p:nvPr>
            <p:ph type="body" idx="1"/>
          </p:nvPr>
        </p:nvSpPr>
        <p:spPr>
          <a:xfrm>
            <a:off x="701675" y="4416425"/>
            <a:ext cx="5607050" cy="4183063"/>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21" name="Google Shape;121;p3: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816608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a:t>
            </a:fld>
            <a:endParaRPr/>
          </a:p>
        </p:txBody>
      </p:sp>
    </p:spTree>
    <p:extLst>
      <p:ext uri="{BB962C8B-B14F-4D97-AF65-F5344CB8AC3E}">
        <p14:creationId xmlns:p14="http://schemas.microsoft.com/office/powerpoint/2010/main" val="40180467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extLst>
      <p:ext uri="{BB962C8B-B14F-4D97-AF65-F5344CB8AC3E}">
        <p14:creationId xmlns:p14="http://schemas.microsoft.com/office/powerpoint/2010/main" val="27697216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3:notes"/>
          <p:cNvSpPr txBox="1">
            <a:spLocks noGrp="1"/>
          </p:cNvSpPr>
          <p:nvPr>
            <p:ph type="body" idx="1"/>
          </p:nvPr>
        </p:nvSpPr>
        <p:spPr>
          <a:xfrm>
            <a:off x="701675" y="4416425"/>
            <a:ext cx="5607050" cy="4183063"/>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21" name="Google Shape;121;p3: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20</a:t>
            </a:fld>
            <a:endParaRPr/>
          </a:p>
        </p:txBody>
      </p:sp>
    </p:spTree>
    <p:extLst>
      <p:ext uri="{BB962C8B-B14F-4D97-AF65-F5344CB8AC3E}">
        <p14:creationId xmlns:p14="http://schemas.microsoft.com/office/powerpoint/2010/main" val="23378506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3:notes"/>
          <p:cNvSpPr txBox="1">
            <a:spLocks noGrp="1"/>
          </p:cNvSpPr>
          <p:nvPr>
            <p:ph type="body" idx="1"/>
          </p:nvPr>
        </p:nvSpPr>
        <p:spPr>
          <a:xfrm>
            <a:off x="701675" y="4416425"/>
            <a:ext cx="5607050" cy="4183063"/>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21" name="Google Shape;121;p3: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239120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22</a:t>
            </a:fld>
            <a:endParaRPr/>
          </a:p>
        </p:txBody>
      </p:sp>
    </p:spTree>
    <p:extLst>
      <p:ext uri="{BB962C8B-B14F-4D97-AF65-F5344CB8AC3E}">
        <p14:creationId xmlns:p14="http://schemas.microsoft.com/office/powerpoint/2010/main" val="33208251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23</a:t>
            </a:fld>
            <a:endParaRPr/>
          </a:p>
        </p:txBody>
      </p:sp>
    </p:spTree>
    <p:extLst>
      <p:ext uri="{BB962C8B-B14F-4D97-AF65-F5344CB8AC3E}">
        <p14:creationId xmlns:p14="http://schemas.microsoft.com/office/powerpoint/2010/main" val="272464799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24</a:t>
            </a:fld>
            <a:endParaRPr/>
          </a:p>
        </p:txBody>
      </p:sp>
    </p:spTree>
    <p:extLst>
      <p:ext uri="{BB962C8B-B14F-4D97-AF65-F5344CB8AC3E}">
        <p14:creationId xmlns:p14="http://schemas.microsoft.com/office/powerpoint/2010/main" val="37466410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25</a:t>
            </a:fld>
            <a:endParaRPr/>
          </a:p>
        </p:txBody>
      </p:sp>
    </p:spTree>
    <p:extLst>
      <p:ext uri="{BB962C8B-B14F-4D97-AF65-F5344CB8AC3E}">
        <p14:creationId xmlns:p14="http://schemas.microsoft.com/office/powerpoint/2010/main" val="209519448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26</a:t>
            </a:fld>
            <a:endParaRPr/>
          </a:p>
        </p:txBody>
      </p:sp>
    </p:spTree>
    <p:extLst>
      <p:ext uri="{BB962C8B-B14F-4D97-AF65-F5344CB8AC3E}">
        <p14:creationId xmlns:p14="http://schemas.microsoft.com/office/powerpoint/2010/main" val="12708246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27</a:t>
            </a:fld>
            <a:endParaRPr/>
          </a:p>
        </p:txBody>
      </p:sp>
    </p:spTree>
    <p:extLst>
      <p:ext uri="{BB962C8B-B14F-4D97-AF65-F5344CB8AC3E}">
        <p14:creationId xmlns:p14="http://schemas.microsoft.com/office/powerpoint/2010/main" val="133199818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3:notes"/>
          <p:cNvSpPr txBox="1">
            <a:spLocks noGrp="1"/>
          </p:cNvSpPr>
          <p:nvPr>
            <p:ph type="body" idx="1"/>
          </p:nvPr>
        </p:nvSpPr>
        <p:spPr>
          <a:xfrm>
            <a:off x="701675" y="4416425"/>
            <a:ext cx="5607050" cy="4183063"/>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21" name="Google Shape;121;p3: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8993100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extLst>
      <p:ext uri="{BB962C8B-B14F-4D97-AF65-F5344CB8AC3E}">
        <p14:creationId xmlns:p14="http://schemas.microsoft.com/office/powerpoint/2010/main" val="21362438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extLst>
      <p:ext uri="{BB962C8B-B14F-4D97-AF65-F5344CB8AC3E}">
        <p14:creationId xmlns:p14="http://schemas.microsoft.com/office/powerpoint/2010/main" val="302017093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3:notes"/>
          <p:cNvSpPr txBox="1">
            <a:spLocks noGrp="1"/>
          </p:cNvSpPr>
          <p:nvPr>
            <p:ph type="body" idx="1"/>
          </p:nvPr>
        </p:nvSpPr>
        <p:spPr>
          <a:xfrm>
            <a:off x="701675" y="4416425"/>
            <a:ext cx="5607050" cy="4183063"/>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21" name="Google Shape;121;p3: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606951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31</a:t>
            </a:fld>
            <a:endParaRPr/>
          </a:p>
        </p:txBody>
      </p:sp>
    </p:spTree>
    <p:extLst>
      <p:ext uri="{BB962C8B-B14F-4D97-AF65-F5344CB8AC3E}">
        <p14:creationId xmlns:p14="http://schemas.microsoft.com/office/powerpoint/2010/main" val="353015271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16: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250" name="Google Shape;250;p16: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1" name="Google Shape;251;p16: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32</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extLst>
      <p:ext uri="{BB962C8B-B14F-4D97-AF65-F5344CB8AC3E}">
        <p14:creationId xmlns:p14="http://schemas.microsoft.com/office/powerpoint/2010/main" val="17661780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extLst>
      <p:ext uri="{BB962C8B-B14F-4D97-AF65-F5344CB8AC3E}">
        <p14:creationId xmlns:p14="http://schemas.microsoft.com/office/powerpoint/2010/main" val="19654709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3:notes"/>
          <p:cNvSpPr txBox="1">
            <a:spLocks noGrp="1"/>
          </p:cNvSpPr>
          <p:nvPr>
            <p:ph type="body" idx="1"/>
          </p:nvPr>
        </p:nvSpPr>
        <p:spPr>
          <a:xfrm>
            <a:off x="701675" y="4416425"/>
            <a:ext cx="5607050" cy="4183063"/>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21" name="Google Shape;121;p3: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957312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extLst>
      <p:ext uri="{BB962C8B-B14F-4D97-AF65-F5344CB8AC3E}">
        <p14:creationId xmlns:p14="http://schemas.microsoft.com/office/powerpoint/2010/main" val="16651073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extLst>
      <p:ext uri="{BB962C8B-B14F-4D97-AF65-F5344CB8AC3E}">
        <p14:creationId xmlns:p14="http://schemas.microsoft.com/office/powerpoint/2010/main" val="40598204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8" name="Google Shape;128;p4:notes"/>
          <p:cNvSpPr txBox="1">
            <a:spLocks noGrp="1"/>
          </p:cNvSpPr>
          <p:nvPr>
            <p:ph type="body" idx="1"/>
          </p:nvPr>
        </p:nvSpPr>
        <p:spPr>
          <a:xfrm>
            <a:off x="701675" y="4416425"/>
            <a:ext cx="5607050" cy="4183063"/>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970338" y="8829675"/>
            <a:ext cx="3038475" cy="465138"/>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extLst>
      <p:ext uri="{BB962C8B-B14F-4D97-AF65-F5344CB8AC3E}">
        <p14:creationId xmlns:p14="http://schemas.microsoft.com/office/powerpoint/2010/main" val="336884295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標題投影片" type="title">
  <p:cSld name="TITLE">
    <p:spTree>
      <p:nvGrpSpPr>
        <p:cNvPr id="1" name="Shape 19"/>
        <p:cNvGrpSpPr/>
        <p:nvPr/>
      </p:nvGrpSpPr>
      <p:grpSpPr>
        <a:xfrm>
          <a:off x="0" y="0"/>
          <a:ext cx="0" cy="0"/>
          <a:chOff x="0" y="0"/>
          <a:chExt cx="0" cy="0"/>
        </a:xfrm>
      </p:grpSpPr>
      <p:sp>
        <p:nvSpPr>
          <p:cNvPr id="20" name="Google Shape;20;p21"/>
          <p:cNvSpPr txBox="1">
            <a:spLocks noGrp="1"/>
          </p:cNvSpPr>
          <p:nvPr>
            <p:ph type="ctrTitle"/>
          </p:nvPr>
        </p:nvSpPr>
        <p:spPr>
          <a:xfrm>
            <a:off x="685800" y="685800"/>
            <a:ext cx="7772400" cy="2127250"/>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SzPts val="1400"/>
              <a:buNone/>
              <a:defRPr sz="5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1"/>
          <p:cNvSpPr txBox="1">
            <a:spLocks noGrp="1"/>
          </p:cNvSpPr>
          <p:nvPr>
            <p:ph type="subTitle" idx="1"/>
          </p:nvPr>
        </p:nvSpPr>
        <p:spPr>
          <a:xfrm>
            <a:off x="1371600" y="3270250"/>
            <a:ext cx="6400800" cy="2209800"/>
          </a:xfrm>
          <a:prstGeom prst="rect">
            <a:avLst/>
          </a:prstGeom>
          <a:noFill/>
          <a:ln>
            <a:noFill/>
          </a:ln>
        </p:spPr>
        <p:txBody>
          <a:bodyPr spcFirstLastPara="1" wrap="square" lIns="91425" tIns="45700" rIns="91425" bIns="45700" anchor="t" anchorCtr="0">
            <a:noAutofit/>
          </a:bodyPr>
          <a:lstStyle>
            <a:lvl1pPr lvl="0" algn="ctr">
              <a:spcBef>
                <a:spcPts val="600"/>
              </a:spcBef>
              <a:spcAft>
                <a:spcPts val="0"/>
              </a:spcAft>
              <a:buSzPts val="2250"/>
              <a:buFont typeface="Noto Sans Symbols"/>
              <a:buNone/>
              <a:defRPr sz="3000"/>
            </a:lvl1pPr>
            <a:lvl2pPr lvl="1" algn="l">
              <a:spcBef>
                <a:spcPts val="360"/>
              </a:spcBef>
              <a:spcAft>
                <a:spcPts val="0"/>
              </a:spcAft>
              <a:buSzPts val="1350"/>
              <a:buChar char="■"/>
              <a:defRPr/>
            </a:lvl2pPr>
            <a:lvl3pPr lvl="2" algn="l">
              <a:spcBef>
                <a:spcPts val="360"/>
              </a:spcBef>
              <a:spcAft>
                <a:spcPts val="0"/>
              </a:spcAft>
              <a:buSzPts val="1170"/>
              <a:buChar char="🞐"/>
              <a:defRPr/>
            </a:lvl3pPr>
            <a:lvl4pPr lvl="3" algn="l">
              <a:spcBef>
                <a:spcPts val="360"/>
              </a:spcBef>
              <a:spcAft>
                <a:spcPts val="0"/>
              </a:spcAft>
              <a:buSzPts val="1800"/>
              <a:buChar char="▪"/>
              <a:defRPr/>
            </a:lvl4pPr>
            <a:lvl5pPr lvl="4" algn="l">
              <a:spcBef>
                <a:spcPts val="360"/>
              </a:spcBef>
              <a:spcAft>
                <a:spcPts val="0"/>
              </a:spcAft>
              <a:buSzPts val="1440"/>
              <a:buChar char="▪"/>
              <a:defRPr/>
            </a:lvl5pPr>
            <a:lvl6pPr lvl="5" algn="l">
              <a:spcBef>
                <a:spcPts val="360"/>
              </a:spcBef>
              <a:spcAft>
                <a:spcPts val="0"/>
              </a:spcAft>
              <a:buSzPts val="1440"/>
              <a:buChar char="▪"/>
              <a:defRPr/>
            </a:lvl6pPr>
            <a:lvl7pPr lvl="6" algn="l">
              <a:spcBef>
                <a:spcPts val="360"/>
              </a:spcBef>
              <a:spcAft>
                <a:spcPts val="0"/>
              </a:spcAft>
              <a:buSzPts val="1440"/>
              <a:buChar char="▪"/>
              <a:defRPr/>
            </a:lvl7pPr>
            <a:lvl8pPr lvl="7" algn="l">
              <a:spcBef>
                <a:spcPts val="360"/>
              </a:spcBef>
              <a:spcAft>
                <a:spcPts val="0"/>
              </a:spcAft>
              <a:buSzPts val="1440"/>
              <a:buChar char="▪"/>
              <a:defRPr/>
            </a:lvl8pPr>
            <a:lvl9pPr lvl="8" algn="l">
              <a:spcBef>
                <a:spcPts val="360"/>
              </a:spcBef>
              <a:spcAft>
                <a:spcPts val="0"/>
              </a:spcAft>
              <a:buSzPts val="1440"/>
              <a:buChar char="▪"/>
              <a:defRPr/>
            </a:lvl9pPr>
          </a:lstStyle>
          <a:p>
            <a:endParaRPr/>
          </a:p>
        </p:txBody>
      </p:sp>
      <p:sp>
        <p:nvSpPr>
          <p:cNvPr id="22" name="Google Shape;22;p21"/>
          <p:cNvSpPr txBox="1">
            <a:spLocks noGrp="1"/>
          </p:cNvSpPr>
          <p:nvPr>
            <p:ph type="dt" idx="10"/>
          </p:nvPr>
        </p:nvSpPr>
        <p:spPr>
          <a:xfrm>
            <a:off x="3467100" y="5580512"/>
            <a:ext cx="21336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3" name="Google Shape;23;p21" descr="Gold bar"/>
          <p:cNvSpPr/>
          <p:nvPr/>
        </p:nvSpPr>
        <p:spPr>
          <a:xfrm>
            <a:off x="281880" y="2889250"/>
            <a:ext cx="2870200" cy="201613"/>
          </a:xfrm>
          <a:prstGeom prst="rect">
            <a:avLst/>
          </a:pr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 name="Google Shape;24;p21" descr="Orange bar"/>
          <p:cNvSpPr/>
          <p:nvPr/>
        </p:nvSpPr>
        <p:spPr>
          <a:xfrm>
            <a:off x="3152080" y="2889250"/>
            <a:ext cx="2870200" cy="201613"/>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 name="Google Shape;25;p21" descr="Slate bar"/>
          <p:cNvSpPr/>
          <p:nvPr/>
        </p:nvSpPr>
        <p:spPr>
          <a:xfrm>
            <a:off x="6022280" y="2889250"/>
            <a:ext cx="2870200" cy="201613"/>
          </a:xfrm>
          <a:prstGeom prst="rect">
            <a:avLst/>
          </a:pr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26" name="Google Shape;26;p21"/>
          <p:cNvGrpSpPr/>
          <p:nvPr/>
        </p:nvGrpSpPr>
        <p:grpSpPr>
          <a:xfrm>
            <a:off x="1" y="6165304"/>
            <a:ext cx="9144000" cy="692696"/>
            <a:chOff x="-13355" y="6705600"/>
            <a:chExt cx="9144000" cy="683628"/>
          </a:xfrm>
        </p:grpSpPr>
        <p:sp>
          <p:nvSpPr>
            <p:cNvPr id="27" name="Google Shape;27;p21" descr="Orange bar"/>
            <p:cNvSpPr/>
            <p:nvPr/>
          </p:nvSpPr>
          <p:spPr>
            <a:xfrm>
              <a:off x="-13355" y="6705600"/>
              <a:ext cx="9144000" cy="683628"/>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dk1"/>
                </a:solidFill>
                <a:latin typeface="Times New Roman"/>
                <a:ea typeface="Times New Roman"/>
                <a:cs typeface="Times New Roman"/>
                <a:sym typeface="Times New Roman"/>
              </a:endParaRPr>
            </a:p>
          </p:txBody>
        </p:sp>
        <p:pic>
          <p:nvPicPr>
            <p:cNvPr id="28" name="Google Shape;28;p21"/>
            <p:cNvPicPr preferRelativeResize="0"/>
            <p:nvPr/>
          </p:nvPicPr>
          <p:blipFill rotWithShape="1">
            <a:blip r:embed="rId2">
              <a:alphaModFix/>
            </a:blip>
            <a:srcRect/>
            <a:stretch/>
          </p:blipFill>
          <p:spPr>
            <a:xfrm>
              <a:off x="3380632" y="6774167"/>
              <a:ext cx="2356024" cy="579505"/>
            </a:xfrm>
            <a:prstGeom prst="rect">
              <a:avLst/>
            </a:prstGeom>
            <a:noFill/>
            <a:ln>
              <a:noFill/>
            </a:ln>
          </p:spPr>
        </p:pic>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含標題的圖片" type="picTx">
  <p:cSld name="PICTURE_WITH_CAPTION_TEXT">
    <p:spTree>
      <p:nvGrpSpPr>
        <p:cNvPr id="1" name="Shape 73"/>
        <p:cNvGrpSpPr/>
        <p:nvPr/>
      </p:nvGrpSpPr>
      <p:grpSpPr>
        <a:xfrm>
          <a:off x="0" y="0"/>
          <a:ext cx="0" cy="0"/>
          <a:chOff x="0" y="0"/>
          <a:chExt cx="0" cy="0"/>
        </a:xfrm>
      </p:grpSpPr>
      <p:sp>
        <p:nvSpPr>
          <p:cNvPr id="74" name="Google Shape;74;p3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30"/>
          <p:cNvSpPr>
            <a:spLocks noGrp="1"/>
          </p:cNvSpPr>
          <p:nvPr>
            <p:ph type="pic" idx="2"/>
          </p:nvPr>
        </p:nvSpPr>
        <p:spPr>
          <a:xfrm>
            <a:off x="1792288" y="612775"/>
            <a:ext cx="5486400" cy="4114800"/>
          </a:xfrm>
          <a:prstGeom prst="rect">
            <a:avLst/>
          </a:prstGeom>
          <a:noFill/>
          <a:ln>
            <a:noFill/>
          </a:ln>
        </p:spPr>
      </p:sp>
      <p:sp>
        <p:nvSpPr>
          <p:cNvPr id="76" name="Google Shape;76;p3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SzPts val="1050"/>
              <a:buNone/>
              <a:defRPr sz="1400"/>
            </a:lvl1pPr>
            <a:lvl2pPr marL="914400" lvl="1" indent="-228600" algn="l">
              <a:spcBef>
                <a:spcPts val="240"/>
              </a:spcBef>
              <a:spcAft>
                <a:spcPts val="0"/>
              </a:spcAft>
              <a:buSzPts val="900"/>
              <a:buNone/>
              <a:defRPr sz="1200"/>
            </a:lvl2pPr>
            <a:lvl3pPr marL="1371600" lvl="2" indent="-228600" algn="l">
              <a:spcBef>
                <a:spcPts val="200"/>
              </a:spcBef>
              <a:spcAft>
                <a:spcPts val="0"/>
              </a:spcAft>
              <a:buSzPts val="650"/>
              <a:buNone/>
              <a:defRPr sz="1000"/>
            </a:lvl3pPr>
            <a:lvl4pPr marL="1828800" lvl="3" indent="-228600" algn="l">
              <a:spcBef>
                <a:spcPts val="180"/>
              </a:spcBef>
              <a:spcAft>
                <a:spcPts val="0"/>
              </a:spcAft>
              <a:buSzPts val="900"/>
              <a:buNone/>
              <a:defRPr sz="900"/>
            </a:lvl4pPr>
            <a:lvl5pPr marL="2286000" lvl="4" indent="-228600" algn="l">
              <a:spcBef>
                <a:spcPts val="180"/>
              </a:spcBef>
              <a:spcAft>
                <a:spcPts val="0"/>
              </a:spcAft>
              <a:buSzPts val="720"/>
              <a:buNone/>
              <a:defRPr sz="900"/>
            </a:lvl5pPr>
            <a:lvl6pPr marL="2743200" lvl="5" indent="-228600" algn="l">
              <a:spcBef>
                <a:spcPts val="180"/>
              </a:spcBef>
              <a:spcAft>
                <a:spcPts val="0"/>
              </a:spcAft>
              <a:buSzPts val="720"/>
              <a:buNone/>
              <a:defRPr sz="900"/>
            </a:lvl6pPr>
            <a:lvl7pPr marL="3200400" lvl="6" indent="-228600" algn="l">
              <a:spcBef>
                <a:spcPts val="180"/>
              </a:spcBef>
              <a:spcAft>
                <a:spcPts val="0"/>
              </a:spcAft>
              <a:buSzPts val="720"/>
              <a:buNone/>
              <a:defRPr sz="900"/>
            </a:lvl7pPr>
            <a:lvl8pPr marL="3657600" lvl="7" indent="-228600" algn="l">
              <a:spcBef>
                <a:spcPts val="180"/>
              </a:spcBef>
              <a:spcAft>
                <a:spcPts val="0"/>
              </a:spcAft>
              <a:buSzPts val="720"/>
              <a:buNone/>
              <a:defRPr sz="900"/>
            </a:lvl8pPr>
            <a:lvl9pPr marL="4114800" lvl="8" indent="-228600" algn="l">
              <a:spcBef>
                <a:spcPts val="180"/>
              </a:spcBef>
              <a:spcAft>
                <a:spcPts val="0"/>
              </a:spcAft>
              <a:buSzPts val="720"/>
              <a:buNone/>
              <a:defRPr sz="900"/>
            </a:lvl9pPr>
          </a:lstStyle>
          <a:p>
            <a:endParaRPr/>
          </a:p>
        </p:txBody>
      </p:sp>
      <p:sp>
        <p:nvSpPr>
          <p:cNvPr id="77" name="Google Shape;77;p30"/>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78" name="Google Shape;78;p30"/>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lvl1pPr marL="0" lvl="0" indent="0" algn="r">
              <a:spcBef>
                <a:spcPts val="0"/>
              </a:spcBef>
              <a:spcAft>
                <a:spcPts val="0"/>
              </a:spcAft>
              <a:buNone/>
              <a:defRPr sz="1600">
                <a:solidFill>
                  <a:schemeClr val="dk1"/>
                </a:solidFill>
                <a:latin typeface="Arial"/>
                <a:ea typeface="Arial"/>
                <a:cs typeface="Arial"/>
                <a:sym typeface="Arial"/>
              </a:defRPr>
            </a:lvl1pPr>
            <a:lvl2pPr marL="0" lvl="1" indent="0" algn="r">
              <a:spcBef>
                <a:spcPts val="0"/>
              </a:spcBef>
              <a:spcAft>
                <a:spcPts val="0"/>
              </a:spcAft>
              <a:buNone/>
              <a:defRPr sz="1600">
                <a:solidFill>
                  <a:schemeClr val="dk1"/>
                </a:solidFill>
                <a:latin typeface="Arial"/>
                <a:ea typeface="Arial"/>
                <a:cs typeface="Arial"/>
                <a:sym typeface="Arial"/>
              </a:defRPr>
            </a:lvl2pPr>
            <a:lvl3pPr marL="0" lvl="2" indent="0" algn="r">
              <a:spcBef>
                <a:spcPts val="0"/>
              </a:spcBef>
              <a:spcAft>
                <a:spcPts val="0"/>
              </a:spcAft>
              <a:buNone/>
              <a:defRPr sz="1600">
                <a:solidFill>
                  <a:schemeClr val="dk1"/>
                </a:solidFill>
                <a:latin typeface="Arial"/>
                <a:ea typeface="Arial"/>
                <a:cs typeface="Arial"/>
                <a:sym typeface="Arial"/>
              </a:defRPr>
            </a:lvl3pPr>
            <a:lvl4pPr marL="0" lvl="3" indent="0" algn="r">
              <a:spcBef>
                <a:spcPts val="0"/>
              </a:spcBef>
              <a:spcAft>
                <a:spcPts val="0"/>
              </a:spcAft>
              <a:buNone/>
              <a:defRPr sz="1600">
                <a:solidFill>
                  <a:schemeClr val="dk1"/>
                </a:solidFill>
                <a:latin typeface="Arial"/>
                <a:ea typeface="Arial"/>
                <a:cs typeface="Arial"/>
                <a:sym typeface="Arial"/>
              </a:defRPr>
            </a:lvl4pPr>
            <a:lvl5pPr marL="0" lvl="4" indent="0" algn="r">
              <a:spcBef>
                <a:spcPts val="0"/>
              </a:spcBef>
              <a:spcAft>
                <a:spcPts val="0"/>
              </a:spcAft>
              <a:buNone/>
              <a:defRPr sz="1600">
                <a:solidFill>
                  <a:schemeClr val="dk1"/>
                </a:solidFill>
                <a:latin typeface="Arial"/>
                <a:ea typeface="Arial"/>
                <a:cs typeface="Arial"/>
                <a:sym typeface="Arial"/>
              </a:defRPr>
            </a:lvl5pPr>
            <a:lvl6pPr marL="0" lvl="5" indent="0" algn="r">
              <a:spcBef>
                <a:spcPts val="0"/>
              </a:spcBef>
              <a:spcAft>
                <a:spcPts val="0"/>
              </a:spcAft>
              <a:buNone/>
              <a:defRPr sz="1600">
                <a:solidFill>
                  <a:schemeClr val="dk1"/>
                </a:solidFill>
                <a:latin typeface="Arial"/>
                <a:ea typeface="Arial"/>
                <a:cs typeface="Arial"/>
                <a:sym typeface="Arial"/>
              </a:defRPr>
            </a:lvl6pPr>
            <a:lvl7pPr marL="0" lvl="6" indent="0" algn="r">
              <a:spcBef>
                <a:spcPts val="0"/>
              </a:spcBef>
              <a:spcAft>
                <a:spcPts val="0"/>
              </a:spcAft>
              <a:buNone/>
              <a:defRPr sz="1600">
                <a:solidFill>
                  <a:schemeClr val="dk1"/>
                </a:solidFill>
                <a:latin typeface="Arial"/>
                <a:ea typeface="Arial"/>
                <a:cs typeface="Arial"/>
                <a:sym typeface="Arial"/>
              </a:defRPr>
            </a:lvl7pPr>
            <a:lvl8pPr marL="0" lvl="7" indent="0" algn="r">
              <a:spcBef>
                <a:spcPts val="0"/>
              </a:spcBef>
              <a:spcAft>
                <a:spcPts val="0"/>
              </a:spcAft>
              <a:buNone/>
              <a:defRPr sz="1600">
                <a:solidFill>
                  <a:schemeClr val="dk1"/>
                </a:solidFill>
                <a:latin typeface="Arial"/>
                <a:ea typeface="Arial"/>
                <a:cs typeface="Arial"/>
                <a:sym typeface="Arial"/>
              </a:defRPr>
            </a:lvl8pPr>
            <a:lvl9pPr marL="0" lvl="8" indent="0" algn="r">
              <a:spcBef>
                <a:spcPts val="0"/>
              </a:spcBef>
              <a:spcAft>
                <a:spcPts val="0"/>
              </a:spcAft>
              <a:buNone/>
              <a:defRPr sz="1600">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標題及直排文字" type="vertTx">
  <p:cSld name="VERTICAL_TEXT">
    <p:spTree>
      <p:nvGrpSpPr>
        <p:cNvPr id="1" name="Shape 79"/>
        <p:cNvGrpSpPr/>
        <p:nvPr/>
      </p:nvGrpSpPr>
      <p:grpSpPr>
        <a:xfrm>
          <a:off x="0" y="0"/>
          <a:ext cx="0" cy="0"/>
          <a:chOff x="0" y="0"/>
          <a:chExt cx="0" cy="0"/>
        </a:xfrm>
      </p:grpSpPr>
      <p:sp>
        <p:nvSpPr>
          <p:cNvPr id="80" name="Google Shape;80;p31"/>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31"/>
          <p:cNvSpPr txBox="1">
            <a:spLocks noGrp="1"/>
          </p:cNvSpPr>
          <p:nvPr>
            <p:ph type="body" idx="1"/>
          </p:nvPr>
        </p:nvSpPr>
        <p:spPr>
          <a:xfrm rot="5400000">
            <a:off x="2306637" y="-249238"/>
            <a:ext cx="4530725" cy="8229600"/>
          </a:xfrm>
          <a:prstGeom prst="rect">
            <a:avLst/>
          </a:prstGeom>
          <a:noFill/>
          <a:ln>
            <a:noFill/>
          </a:ln>
        </p:spPr>
        <p:txBody>
          <a:bodyPr spcFirstLastPara="1" wrap="square" lIns="91425" tIns="45700" rIns="91425" bIns="45700" anchor="t" anchorCtr="0">
            <a:noAutofit/>
          </a:bodyPr>
          <a:lstStyle>
            <a:lvl1pPr marL="457200" lvl="0" indent="-314325" algn="l">
              <a:spcBef>
                <a:spcPts val="360"/>
              </a:spcBef>
              <a:spcAft>
                <a:spcPts val="0"/>
              </a:spcAft>
              <a:buSzPts val="1350"/>
              <a:buChar char="🞐"/>
              <a:defRPr/>
            </a:lvl1pPr>
            <a:lvl2pPr marL="914400" lvl="1" indent="-314325" algn="l">
              <a:spcBef>
                <a:spcPts val="360"/>
              </a:spcBef>
              <a:spcAft>
                <a:spcPts val="0"/>
              </a:spcAft>
              <a:buSzPts val="1350"/>
              <a:buChar char="■"/>
              <a:defRPr/>
            </a:lvl2pPr>
            <a:lvl3pPr marL="1371600" lvl="2" indent="-302894" algn="l">
              <a:spcBef>
                <a:spcPts val="360"/>
              </a:spcBef>
              <a:spcAft>
                <a:spcPts val="0"/>
              </a:spcAft>
              <a:buSzPts val="1170"/>
              <a:buChar char="🞐"/>
              <a:defRPr/>
            </a:lvl3pPr>
            <a:lvl4pPr marL="1828800" lvl="3" indent="-342900" algn="l">
              <a:spcBef>
                <a:spcPts val="360"/>
              </a:spcBef>
              <a:spcAft>
                <a:spcPts val="0"/>
              </a:spcAft>
              <a:buSzPts val="1800"/>
              <a:buChar char="▪"/>
              <a:defRPr/>
            </a:lvl4pPr>
            <a:lvl5pPr marL="2286000" lvl="4" indent="-320039" algn="l">
              <a:spcBef>
                <a:spcPts val="360"/>
              </a:spcBef>
              <a:spcAft>
                <a:spcPts val="0"/>
              </a:spcAft>
              <a:buSzPts val="1440"/>
              <a:buChar char="▪"/>
              <a:defRPr/>
            </a:lvl5pPr>
            <a:lvl6pPr marL="2743200" lvl="5" indent="-320039" algn="l">
              <a:spcBef>
                <a:spcPts val="360"/>
              </a:spcBef>
              <a:spcAft>
                <a:spcPts val="0"/>
              </a:spcAft>
              <a:buSzPts val="1440"/>
              <a:buChar char="▪"/>
              <a:defRPr/>
            </a:lvl6pPr>
            <a:lvl7pPr marL="3200400" lvl="6" indent="-320039" algn="l">
              <a:spcBef>
                <a:spcPts val="360"/>
              </a:spcBef>
              <a:spcAft>
                <a:spcPts val="0"/>
              </a:spcAft>
              <a:buSzPts val="1440"/>
              <a:buChar char="▪"/>
              <a:defRPr/>
            </a:lvl7pPr>
            <a:lvl8pPr marL="3657600" lvl="7" indent="-320040" algn="l">
              <a:spcBef>
                <a:spcPts val="360"/>
              </a:spcBef>
              <a:spcAft>
                <a:spcPts val="0"/>
              </a:spcAft>
              <a:buSzPts val="1440"/>
              <a:buChar char="▪"/>
              <a:defRPr/>
            </a:lvl8pPr>
            <a:lvl9pPr marL="4114800" lvl="8" indent="-320040" algn="l">
              <a:spcBef>
                <a:spcPts val="360"/>
              </a:spcBef>
              <a:spcAft>
                <a:spcPts val="0"/>
              </a:spcAft>
              <a:buSzPts val="1440"/>
              <a:buChar char="▪"/>
              <a:defRPr/>
            </a:lvl9pPr>
          </a:lstStyle>
          <a:p>
            <a:endParaRPr/>
          </a:p>
        </p:txBody>
      </p:sp>
      <p:sp>
        <p:nvSpPr>
          <p:cNvPr id="82" name="Google Shape;82;p31"/>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3" name="Google Shape;83;p31"/>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lvl1pPr marL="0" lvl="0" indent="0" algn="r">
              <a:spcBef>
                <a:spcPts val="0"/>
              </a:spcBef>
              <a:spcAft>
                <a:spcPts val="0"/>
              </a:spcAft>
              <a:buNone/>
              <a:defRPr sz="1600">
                <a:solidFill>
                  <a:schemeClr val="dk1"/>
                </a:solidFill>
                <a:latin typeface="Arial"/>
                <a:ea typeface="Arial"/>
                <a:cs typeface="Arial"/>
                <a:sym typeface="Arial"/>
              </a:defRPr>
            </a:lvl1pPr>
            <a:lvl2pPr marL="0" lvl="1" indent="0" algn="r">
              <a:spcBef>
                <a:spcPts val="0"/>
              </a:spcBef>
              <a:spcAft>
                <a:spcPts val="0"/>
              </a:spcAft>
              <a:buNone/>
              <a:defRPr sz="1600">
                <a:solidFill>
                  <a:schemeClr val="dk1"/>
                </a:solidFill>
                <a:latin typeface="Arial"/>
                <a:ea typeface="Arial"/>
                <a:cs typeface="Arial"/>
                <a:sym typeface="Arial"/>
              </a:defRPr>
            </a:lvl2pPr>
            <a:lvl3pPr marL="0" lvl="2" indent="0" algn="r">
              <a:spcBef>
                <a:spcPts val="0"/>
              </a:spcBef>
              <a:spcAft>
                <a:spcPts val="0"/>
              </a:spcAft>
              <a:buNone/>
              <a:defRPr sz="1600">
                <a:solidFill>
                  <a:schemeClr val="dk1"/>
                </a:solidFill>
                <a:latin typeface="Arial"/>
                <a:ea typeface="Arial"/>
                <a:cs typeface="Arial"/>
                <a:sym typeface="Arial"/>
              </a:defRPr>
            </a:lvl3pPr>
            <a:lvl4pPr marL="0" lvl="3" indent="0" algn="r">
              <a:spcBef>
                <a:spcPts val="0"/>
              </a:spcBef>
              <a:spcAft>
                <a:spcPts val="0"/>
              </a:spcAft>
              <a:buNone/>
              <a:defRPr sz="1600">
                <a:solidFill>
                  <a:schemeClr val="dk1"/>
                </a:solidFill>
                <a:latin typeface="Arial"/>
                <a:ea typeface="Arial"/>
                <a:cs typeface="Arial"/>
                <a:sym typeface="Arial"/>
              </a:defRPr>
            </a:lvl4pPr>
            <a:lvl5pPr marL="0" lvl="4" indent="0" algn="r">
              <a:spcBef>
                <a:spcPts val="0"/>
              </a:spcBef>
              <a:spcAft>
                <a:spcPts val="0"/>
              </a:spcAft>
              <a:buNone/>
              <a:defRPr sz="1600">
                <a:solidFill>
                  <a:schemeClr val="dk1"/>
                </a:solidFill>
                <a:latin typeface="Arial"/>
                <a:ea typeface="Arial"/>
                <a:cs typeface="Arial"/>
                <a:sym typeface="Arial"/>
              </a:defRPr>
            </a:lvl5pPr>
            <a:lvl6pPr marL="0" lvl="5" indent="0" algn="r">
              <a:spcBef>
                <a:spcPts val="0"/>
              </a:spcBef>
              <a:spcAft>
                <a:spcPts val="0"/>
              </a:spcAft>
              <a:buNone/>
              <a:defRPr sz="1600">
                <a:solidFill>
                  <a:schemeClr val="dk1"/>
                </a:solidFill>
                <a:latin typeface="Arial"/>
                <a:ea typeface="Arial"/>
                <a:cs typeface="Arial"/>
                <a:sym typeface="Arial"/>
              </a:defRPr>
            </a:lvl6pPr>
            <a:lvl7pPr marL="0" lvl="6" indent="0" algn="r">
              <a:spcBef>
                <a:spcPts val="0"/>
              </a:spcBef>
              <a:spcAft>
                <a:spcPts val="0"/>
              </a:spcAft>
              <a:buNone/>
              <a:defRPr sz="1600">
                <a:solidFill>
                  <a:schemeClr val="dk1"/>
                </a:solidFill>
                <a:latin typeface="Arial"/>
                <a:ea typeface="Arial"/>
                <a:cs typeface="Arial"/>
                <a:sym typeface="Arial"/>
              </a:defRPr>
            </a:lvl7pPr>
            <a:lvl8pPr marL="0" lvl="7" indent="0" algn="r">
              <a:spcBef>
                <a:spcPts val="0"/>
              </a:spcBef>
              <a:spcAft>
                <a:spcPts val="0"/>
              </a:spcAft>
              <a:buNone/>
              <a:defRPr sz="1600">
                <a:solidFill>
                  <a:schemeClr val="dk1"/>
                </a:solidFill>
                <a:latin typeface="Arial"/>
                <a:ea typeface="Arial"/>
                <a:cs typeface="Arial"/>
                <a:sym typeface="Arial"/>
              </a:defRPr>
            </a:lvl8pPr>
            <a:lvl9pPr marL="0" lvl="8" indent="0" algn="r">
              <a:spcBef>
                <a:spcPts val="0"/>
              </a:spcBef>
              <a:spcAft>
                <a:spcPts val="0"/>
              </a:spcAft>
              <a:buNone/>
              <a:defRPr sz="1600">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直排標題及文字" type="vertTitleAndTx">
  <p:cSld name="VERTICAL_TITLE_AND_VERTICAL_TEXT">
    <p:spTree>
      <p:nvGrpSpPr>
        <p:cNvPr id="1" name="Shape 84"/>
        <p:cNvGrpSpPr/>
        <p:nvPr/>
      </p:nvGrpSpPr>
      <p:grpSpPr>
        <a:xfrm>
          <a:off x="0" y="0"/>
          <a:ext cx="0" cy="0"/>
          <a:chOff x="0" y="0"/>
          <a:chExt cx="0" cy="0"/>
        </a:xfrm>
      </p:grpSpPr>
      <p:sp>
        <p:nvSpPr>
          <p:cNvPr id="85" name="Google Shape;85;p32"/>
          <p:cNvSpPr txBox="1">
            <a:spLocks noGrp="1"/>
          </p:cNvSpPr>
          <p:nvPr>
            <p:ph type="title"/>
          </p:nvPr>
        </p:nvSpPr>
        <p:spPr>
          <a:xfrm rot="5400000">
            <a:off x="4731544" y="2175669"/>
            <a:ext cx="5853112" cy="20574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32"/>
          <p:cNvSpPr txBox="1">
            <a:spLocks noGrp="1"/>
          </p:cNvSpPr>
          <p:nvPr>
            <p:ph type="body" idx="1"/>
          </p:nvPr>
        </p:nvSpPr>
        <p:spPr>
          <a:xfrm rot="5400000">
            <a:off x="540544" y="194469"/>
            <a:ext cx="5853112" cy="6019800"/>
          </a:xfrm>
          <a:prstGeom prst="rect">
            <a:avLst/>
          </a:prstGeom>
          <a:noFill/>
          <a:ln>
            <a:noFill/>
          </a:ln>
        </p:spPr>
        <p:txBody>
          <a:bodyPr spcFirstLastPara="1" wrap="square" lIns="91425" tIns="45700" rIns="91425" bIns="45700" anchor="t" anchorCtr="0">
            <a:noAutofit/>
          </a:bodyPr>
          <a:lstStyle>
            <a:lvl1pPr marL="457200" lvl="0" indent="-314325" algn="l">
              <a:spcBef>
                <a:spcPts val="360"/>
              </a:spcBef>
              <a:spcAft>
                <a:spcPts val="0"/>
              </a:spcAft>
              <a:buSzPts val="1350"/>
              <a:buChar char="🞐"/>
              <a:defRPr/>
            </a:lvl1pPr>
            <a:lvl2pPr marL="914400" lvl="1" indent="-314325" algn="l">
              <a:spcBef>
                <a:spcPts val="360"/>
              </a:spcBef>
              <a:spcAft>
                <a:spcPts val="0"/>
              </a:spcAft>
              <a:buSzPts val="1350"/>
              <a:buChar char="■"/>
              <a:defRPr/>
            </a:lvl2pPr>
            <a:lvl3pPr marL="1371600" lvl="2" indent="-302894" algn="l">
              <a:spcBef>
                <a:spcPts val="360"/>
              </a:spcBef>
              <a:spcAft>
                <a:spcPts val="0"/>
              </a:spcAft>
              <a:buSzPts val="1170"/>
              <a:buChar char="🞐"/>
              <a:defRPr/>
            </a:lvl3pPr>
            <a:lvl4pPr marL="1828800" lvl="3" indent="-342900" algn="l">
              <a:spcBef>
                <a:spcPts val="360"/>
              </a:spcBef>
              <a:spcAft>
                <a:spcPts val="0"/>
              </a:spcAft>
              <a:buSzPts val="1800"/>
              <a:buChar char="▪"/>
              <a:defRPr/>
            </a:lvl4pPr>
            <a:lvl5pPr marL="2286000" lvl="4" indent="-320039" algn="l">
              <a:spcBef>
                <a:spcPts val="360"/>
              </a:spcBef>
              <a:spcAft>
                <a:spcPts val="0"/>
              </a:spcAft>
              <a:buSzPts val="1440"/>
              <a:buChar char="▪"/>
              <a:defRPr/>
            </a:lvl5pPr>
            <a:lvl6pPr marL="2743200" lvl="5" indent="-320039" algn="l">
              <a:spcBef>
                <a:spcPts val="360"/>
              </a:spcBef>
              <a:spcAft>
                <a:spcPts val="0"/>
              </a:spcAft>
              <a:buSzPts val="1440"/>
              <a:buChar char="▪"/>
              <a:defRPr/>
            </a:lvl6pPr>
            <a:lvl7pPr marL="3200400" lvl="6" indent="-320039" algn="l">
              <a:spcBef>
                <a:spcPts val="360"/>
              </a:spcBef>
              <a:spcAft>
                <a:spcPts val="0"/>
              </a:spcAft>
              <a:buSzPts val="1440"/>
              <a:buChar char="▪"/>
              <a:defRPr/>
            </a:lvl7pPr>
            <a:lvl8pPr marL="3657600" lvl="7" indent="-320040" algn="l">
              <a:spcBef>
                <a:spcPts val="360"/>
              </a:spcBef>
              <a:spcAft>
                <a:spcPts val="0"/>
              </a:spcAft>
              <a:buSzPts val="1440"/>
              <a:buChar char="▪"/>
              <a:defRPr/>
            </a:lvl8pPr>
            <a:lvl9pPr marL="4114800" lvl="8" indent="-320040" algn="l">
              <a:spcBef>
                <a:spcPts val="360"/>
              </a:spcBef>
              <a:spcAft>
                <a:spcPts val="0"/>
              </a:spcAft>
              <a:buSzPts val="1440"/>
              <a:buChar char="▪"/>
              <a:defRPr/>
            </a:lvl9pPr>
          </a:lstStyle>
          <a:p>
            <a:endParaRPr/>
          </a:p>
        </p:txBody>
      </p:sp>
      <p:sp>
        <p:nvSpPr>
          <p:cNvPr id="87" name="Google Shape;87;p32"/>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8" name="Google Shape;88;p32"/>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lvl1pPr marL="0" lvl="0" indent="0" algn="r">
              <a:spcBef>
                <a:spcPts val="0"/>
              </a:spcBef>
              <a:spcAft>
                <a:spcPts val="0"/>
              </a:spcAft>
              <a:buNone/>
              <a:defRPr sz="1600">
                <a:solidFill>
                  <a:schemeClr val="dk1"/>
                </a:solidFill>
                <a:latin typeface="Arial"/>
                <a:ea typeface="Arial"/>
                <a:cs typeface="Arial"/>
                <a:sym typeface="Arial"/>
              </a:defRPr>
            </a:lvl1pPr>
            <a:lvl2pPr marL="0" lvl="1" indent="0" algn="r">
              <a:spcBef>
                <a:spcPts val="0"/>
              </a:spcBef>
              <a:spcAft>
                <a:spcPts val="0"/>
              </a:spcAft>
              <a:buNone/>
              <a:defRPr sz="1600">
                <a:solidFill>
                  <a:schemeClr val="dk1"/>
                </a:solidFill>
                <a:latin typeface="Arial"/>
                <a:ea typeface="Arial"/>
                <a:cs typeface="Arial"/>
                <a:sym typeface="Arial"/>
              </a:defRPr>
            </a:lvl2pPr>
            <a:lvl3pPr marL="0" lvl="2" indent="0" algn="r">
              <a:spcBef>
                <a:spcPts val="0"/>
              </a:spcBef>
              <a:spcAft>
                <a:spcPts val="0"/>
              </a:spcAft>
              <a:buNone/>
              <a:defRPr sz="1600">
                <a:solidFill>
                  <a:schemeClr val="dk1"/>
                </a:solidFill>
                <a:latin typeface="Arial"/>
                <a:ea typeface="Arial"/>
                <a:cs typeface="Arial"/>
                <a:sym typeface="Arial"/>
              </a:defRPr>
            </a:lvl3pPr>
            <a:lvl4pPr marL="0" lvl="3" indent="0" algn="r">
              <a:spcBef>
                <a:spcPts val="0"/>
              </a:spcBef>
              <a:spcAft>
                <a:spcPts val="0"/>
              </a:spcAft>
              <a:buNone/>
              <a:defRPr sz="1600">
                <a:solidFill>
                  <a:schemeClr val="dk1"/>
                </a:solidFill>
                <a:latin typeface="Arial"/>
                <a:ea typeface="Arial"/>
                <a:cs typeface="Arial"/>
                <a:sym typeface="Arial"/>
              </a:defRPr>
            </a:lvl4pPr>
            <a:lvl5pPr marL="0" lvl="4" indent="0" algn="r">
              <a:spcBef>
                <a:spcPts val="0"/>
              </a:spcBef>
              <a:spcAft>
                <a:spcPts val="0"/>
              </a:spcAft>
              <a:buNone/>
              <a:defRPr sz="1600">
                <a:solidFill>
                  <a:schemeClr val="dk1"/>
                </a:solidFill>
                <a:latin typeface="Arial"/>
                <a:ea typeface="Arial"/>
                <a:cs typeface="Arial"/>
                <a:sym typeface="Arial"/>
              </a:defRPr>
            </a:lvl5pPr>
            <a:lvl6pPr marL="0" lvl="5" indent="0" algn="r">
              <a:spcBef>
                <a:spcPts val="0"/>
              </a:spcBef>
              <a:spcAft>
                <a:spcPts val="0"/>
              </a:spcAft>
              <a:buNone/>
              <a:defRPr sz="1600">
                <a:solidFill>
                  <a:schemeClr val="dk1"/>
                </a:solidFill>
                <a:latin typeface="Arial"/>
                <a:ea typeface="Arial"/>
                <a:cs typeface="Arial"/>
                <a:sym typeface="Arial"/>
              </a:defRPr>
            </a:lvl6pPr>
            <a:lvl7pPr marL="0" lvl="6" indent="0" algn="r">
              <a:spcBef>
                <a:spcPts val="0"/>
              </a:spcBef>
              <a:spcAft>
                <a:spcPts val="0"/>
              </a:spcAft>
              <a:buNone/>
              <a:defRPr sz="1600">
                <a:solidFill>
                  <a:schemeClr val="dk1"/>
                </a:solidFill>
                <a:latin typeface="Arial"/>
                <a:ea typeface="Arial"/>
                <a:cs typeface="Arial"/>
                <a:sym typeface="Arial"/>
              </a:defRPr>
            </a:lvl7pPr>
            <a:lvl8pPr marL="0" lvl="7" indent="0" algn="r">
              <a:spcBef>
                <a:spcPts val="0"/>
              </a:spcBef>
              <a:spcAft>
                <a:spcPts val="0"/>
              </a:spcAft>
              <a:buNone/>
              <a:defRPr sz="1600">
                <a:solidFill>
                  <a:schemeClr val="dk1"/>
                </a:solidFill>
                <a:latin typeface="Arial"/>
                <a:ea typeface="Arial"/>
                <a:cs typeface="Arial"/>
                <a:sym typeface="Arial"/>
              </a:defRPr>
            </a:lvl8pPr>
            <a:lvl9pPr marL="0" lvl="8" indent="0" algn="r">
              <a:spcBef>
                <a:spcPts val="0"/>
              </a:spcBef>
              <a:spcAft>
                <a:spcPts val="0"/>
              </a:spcAft>
              <a:buNone/>
              <a:defRPr sz="1600">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標題，文字及兩項物件" type="txAndTwoObj">
  <p:cSld name="TEXT_AND_TWO_OBJECTS">
    <p:spTree>
      <p:nvGrpSpPr>
        <p:cNvPr id="1" name="Shape 89"/>
        <p:cNvGrpSpPr/>
        <p:nvPr/>
      </p:nvGrpSpPr>
      <p:grpSpPr>
        <a:xfrm>
          <a:off x="0" y="0"/>
          <a:ext cx="0" cy="0"/>
          <a:chOff x="0" y="0"/>
          <a:chExt cx="0" cy="0"/>
        </a:xfrm>
      </p:grpSpPr>
      <p:sp>
        <p:nvSpPr>
          <p:cNvPr id="90" name="Google Shape;90;p33"/>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33"/>
          <p:cNvSpPr txBox="1">
            <a:spLocks noGrp="1"/>
          </p:cNvSpPr>
          <p:nvPr>
            <p:ph type="body" idx="1"/>
          </p:nvPr>
        </p:nvSpPr>
        <p:spPr>
          <a:xfrm>
            <a:off x="457200" y="1600200"/>
            <a:ext cx="4038600" cy="4530725"/>
          </a:xfrm>
          <a:prstGeom prst="rect">
            <a:avLst/>
          </a:prstGeom>
          <a:noFill/>
          <a:ln>
            <a:noFill/>
          </a:ln>
        </p:spPr>
        <p:txBody>
          <a:bodyPr spcFirstLastPara="1" wrap="square" lIns="91425" tIns="45700" rIns="91425" bIns="45700" anchor="t" anchorCtr="0">
            <a:noAutofit/>
          </a:bodyPr>
          <a:lstStyle>
            <a:lvl1pPr marL="457200" lvl="0" indent="-314325" algn="l">
              <a:spcBef>
                <a:spcPts val="360"/>
              </a:spcBef>
              <a:spcAft>
                <a:spcPts val="0"/>
              </a:spcAft>
              <a:buSzPts val="1350"/>
              <a:buChar char="🞐"/>
              <a:defRPr/>
            </a:lvl1pPr>
            <a:lvl2pPr marL="914400" lvl="1" indent="-314325" algn="l">
              <a:spcBef>
                <a:spcPts val="360"/>
              </a:spcBef>
              <a:spcAft>
                <a:spcPts val="0"/>
              </a:spcAft>
              <a:buSzPts val="1350"/>
              <a:buChar char="■"/>
              <a:defRPr/>
            </a:lvl2pPr>
            <a:lvl3pPr marL="1371600" lvl="2" indent="-302894" algn="l">
              <a:spcBef>
                <a:spcPts val="360"/>
              </a:spcBef>
              <a:spcAft>
                <a:spcPts val="0"/>
              </a:spcAft>
              <a:buSzPts val="1170"/>
              <a:buChar char="🞐"/>
              <a:defRPr/>
            </a:lvl3pPr>
            <a:lvl4pPr marL="1828800" lvl="3" indent="-342900" algn="l">
              <a:spcBef>
                <a:spcPts val="360"/>
              </a:spcBef>
              <a:spcAft>
                <a:spcPts val="0"/>
              </a:spcAft>
              <a:buSzPts val="1800"/>
              <a:buChar char="▪"/>
              <a:defRPr/>
            </a:lvl4pPr>
            <a:lvl5pPr marL="2286000" lvl="4" indent="-320039" algn="l">
              <a:spcBef>
                <a:spcPts val="360"/>
              </a:spcBef>
              <a:spcAft>
                <a:spcPts val="0"/>
              </a:spcAft>
              <a:buSzPts val="1440"/>
              <a:buChar char="▪"/>
              <a:defRPr/>
            </a:lvl5pPr>
            <a:lvl6pPr marL="2743200" lvl="5" indent="-320039" algn="l">
              <a:spcBef>
                <a:spcPts val="360"/>
              </a:spcBef>
              <a:spcAft>
                <a:spcPts val="0"/>
              </a:spcAft>
              <a:buSzPts val="1440"/>
              <a:buChar char="▪"/>
              <a:defRPr/>
            </a:lvl6pPr>
            <a:lvl7pPr marL="3200400" lvl="6" indent="-320039" algn="l">
              <a:spcBef>
                <a:spcPts val="360"/>
              </a:spcBef>
              <a:spcAft>
                <a:spcPts val="0"/>
              </a:spcAft>
              <a:buSzPts val="1440"/>
              <a:buChar char="▪"/>
              <a:defRPr/>
            </a:lvl7pPr>
            <a:lvl8pPr marL="3657600" lvl="7" indent="-320040" algn="l">
              <a:spcBef>
                <a:spcPts val="360"/>
              </a:spcBef>
              <a:spcAft>
                <a:spcPts val="0"/>
              </a:spcAft>
              <a:buSzPts val="1440"/>
              <a:buChar char="▪"/>
              <a:defRPr/>
            </a:lvl8pPr>
            <a:lvl9pPr marL="4114800" lvl="8" indent="-320040" algn="l">
              <a:spcBef>
                <a:spcPts val="360"/>
              </a:spcBef>
              <a:spcAft>
                <a:spcPts val="0"/>
              </a:spcAft>
              <a:buSzPts val="1440"/>
              <a:buChar char="▪"/>
              <a:defRPr/>
            </a:lvl9pPr>
          </a:lstStyle>
          <a:p>
            <a:endParaRPr/>
          </a:p>
        </p:txBody>
      </p:sp>
      <p:sp>
        <p:nvSpPr>
          <p:cNvPr id="92" name="Google Shape;92;p33"/>
          <p:cNvSpPr txBox="1">
            <a:spLocks noGrp="1"/>
          </p:cNvSpPr>
          <p:nvPr>
            <p:ph type="body" idx="2"/>
          </p:nvPr>
        </p:nvSpPr>
        <p:spPr>
          <a:xfrm>
            <a:off x="4648200" y="1600200"/>
            <a:ext cx="4038600" cy="2189163"/>
          </a:xfrm>
          <a:prstGeom prst="rect">
            <a:avLst/>
          </a:prstGeom>
          <a:noFill/>
          <a:ln>
            <a:noFill/>
          </a:ln>
        </p:spPr>
        <p:txBody>
          <a:bodyPr spcFirstLastPara="1" wrap="square" lIns="91425" tIns="45700" rIns="91425" bIns="45700" anchor="t" anchorCtr="0">
            <a:noAutofit/>
          </a:bodyPr>
          <a:lstStyle>
            <a:lvl1pPr marL="457200" lvl="0" indent="-314325" algn="l">
              <a:spcBef>
                <a:spcPts val="360"/>
              </a:spcBef>
              <a:spcAft>
                <a:spcPts val="0"/>
              </a:spcAft>
              <a:buSzPts val="1350"/>
              <a:buChar char="🞐"/>
              <a:defRPr/>
            </a:lvl1pPr>
            <a:lvl2pPr marL="914400" lvl="1" indent="-314325" algn="l">
              <a:spcBef>
                <a:spcPts val="360"/>
              </a:spcBef>
              <a:spcAft>
                <a:spcPts val="0"/>
              </a:spcAft>
              <a:buSzPts val="1350"/>
              <a:buChar char="■"/>
              <a:defRPr/>
            </a:lvl2pPr>
            <a:lvl3pPr marL="1371600" lvl="2" indent="-302894" algn="l">
              <a:spcBef>
                <a:spcPts val="360"/>
              </a:spcBef>
              <a:spcAft>
                <a:spcPts val="0"/>
              </a:spcAft>
              <a:buSzPts val="1170"/>
              <a:buChar char="🞐"/>
              <a:defRPr/>
            </a:lvl3pPr>
            <a:lvl4pPr marL="1828800" lvl="3" indent="-342900" algn="l">
              <a:spcBef>
                <a:spcPts val="360"/>
              </a:spcBef>
              <a:spcAft>
                <a:spcPts val="0"/>
              </a:spcAft>
              <a:buSzPts val="1800"/>
              <a:buChar char="▪"/>
              <a:defRPr/>
            </a:lvl4pPr>
            <a:lvl5pPr marL="2286000" lvl="4" indent="-320039" algn="l">
              <a:spcBef>
                <a:spcPts val="360"/>
              </a:spcBef>
              <a:spcAft>
                <a:spcPts val="0"/>
              </a:spcAft>
              <a:buSzPts val="1440"/>
              <a:buChar char="▪"/>
              <a:defRPr/>
            </a:lvl5pPr>
            <a:lvl6pPr marL="2743200" lvl="5" indent="-320039" algn="l">
              <a:spcBef>
                <a:spcPts val="360"/>
              </a:spcBef>
              <a:spcAft>
                <a:spcPts val="0"/>
              </a:spcAft>
              <a:buSzPts val="1440"/>
              <a:buChar char="▪"/>
              <a:defRPr/>
            </a:lvl6pPr>
            <a:lvl7pPr marL="3200400" lvl="6" indent="-320039" algn="l">
              <a:spcBef>
                <a:spcPts val="360"/>
              </a:spcBef>
              <a:spcAft>
                <a:spcPts val="0"/>
              </a:spcAft>
              <a:buSzPts val="1440"/>
              <a:buChar char="▪"/>
              <a:defRPr/>
            </a:lvl7pPr>
            <a:lvl8pPr marL="3657600" lvl="7" indent="-320040" algn="l">
              <a:spcBef>
                <a:spcPts val="360"/>
              </a:spcBef>
              <a:spcAft>
                <a:spcPts val="0"/>
              </a:spcAft>
              <a:buSzPts val="1440"/>
              <a:buChar char="▪"/>
              <a:defRPr/>
            </a:lvl8pPr>
            <a:lvl9pPr marL="4114800" lvl="8" indent="-320040" algn="l">
              <a:spcBef>
                <a:spcPts val="360"/>
              </a:spcBef>
              <a:spcAft>
                <a:spcPts val="0"/>
              </a:spcAft>
              <a:buSzPts val="1440"/>
              <a:buChar char="▪"/>
              <a:defRPr/>
            </a:lvl9pPr>
          </a:lstStyle>
          <a:p>
            <a:endParaRPr/>
          </a:p>
        </p:txBody>
      </p:sp>
      <p:sp>
        <p:nvSpPr>
          <p:cNvPr id="93" name="Google Shape;93;p33"/>
          <p:cNvSpPr txBox="1">
            <a:spLocks noGrp="1"/>
          </p:cNvSpPr>
          <p:nvPr>
            <p:ph type="body" idx="3"/>
          </p:nvPr>
        </p:nvSpPr>
        <p:spPr>
          <a:xfrm>
            <a:off x="4648200" y="3941763"/>
            <a:ext cx="4038600" cy="2189162"/>
          </a:xfrm>
          <a:prstGeom prst="rect">
            <a:avLst/>
          </a:prstGeom>
          <a:noFill/>
          <a:ln>
            <a:noFill/>
          </a:ln>
        </p:spPr>
        <p:txBody>
          <a:bodyPr spcFirstLastPara="1" wrap="square" lIns="91425" tIns="45700" rIns="91425" bIns="45700" anchor="t" anchorCtr="0">
            <a:noAutofit/>
          </a:bodyPr>
          <a:lstStyle>
            <a:lvl1pPr marL="457200" lvl="0" indent="-314325" algn="l">
              <a:spcBef>
                <a:spcPts val="360"/>
              </a:spcBef>
              <a:spcAft>
                <a:spcPts val="0"/>
              </a:spcAft>
              <a:buSzPts val="1350"/>
              <a:buChar char="🞐"/>
              <a:defRPr/>
            </a:lvl1pPr>
            <a:lvl2pPr marL="914400" lvl="1" indent="-314325" algn="l">
              <a:spcBef>
                <a:spcPts val="360"/>
              </a:spcBef>
              <a:spcAft>
                <a:spcPts val="0"/>
              </a:spcAft>
              <a:buSzPts val="1350"/>
              <a:buChar char="■"/>
              <a:defRPr/>
            </a:lvl2pPr>
            <a:lvl3pPr marL="1371600" lvl="2" indent="-302894" algn="l">
              <a:spcBef>
                <a:spcPts val="360"/>
              </a:spcBef>
              <a:spcAft>
                <a:spcPts val="0"/>
              </a:spcAft>
              <a:buSzPts val="1170"/>
              <a:buChar char="🞐"/>
              <a:defRPr/>
            </a:lvl3pPr>
            <a:lvl4pPr marL="1828800" lvl="3" indent="-342900" algn="l">
              <a:spcBef>
                <a:spcPts val="360"/>
              </a:spcBef>
              <a:spcAft>
                <a:spcPts val="0"/>
              </a:spcAft>
              <a:buSzPts val="1800"/>
              <a:buChar char="▪"/>
              <a:defRPr/>
            </a:lvl4pPr>
            <a:lvl5pPr marL="2286000" lvl="4" indent="-320039" algn="l">
              <a:spcBef>
                <a:spcPts val="360"/>
              </a:spcBef>
              <a:spcAft>
                <a:spcPts val="0"/>
              </a:spcAft>
              <a:buSzPts val="1440"/>
              <a:buChar char="▪"/>
              <a:defRPr/>
            </a:lvl5pPr>
            <a:lvl6pPr marL="2743200" lvl="5" indent="-320039" algn="l">
              <a:spcBef>
                <a:spcPts val="360"/>
              </a:spcBef>
              <a:spcAft>
                <a:spcPts val="0"/>
              </a:spcAft>
              <a:buSzPts val="1440"/>
              <a:buChar char="▪"/>
              <a:defRPr/>
            </a:lvl6pPr>
            <a:lvl7pPr marL="3200400" lvl="6" indent="-320039" algn="l">
              <a:spcBef>
                <a:spcPts val="360"/>
              </a:spcBef>
              <a:spcAft>
                <a:spcPts val="0"/>
              </a:spcAft>
              <a:buSzPts val="1440"/>
              <a:buChar char="▪"/>
              <a:defRPr/>
            </a:lvl7pPr>
            <a:lvl8pPr marL="3657600" lvl="7" indent="-320040" algn="l">
              <a:spcBef>
                <a:spcPts val="360"/>
              </a:spcBef>
              <a:spcAft>
                <a:spcPts val="0"/>
              </a:spcAft>
              <a:buSzPts val="1440"/>
              <a:buChar char="▪"/>
              <a:defRPr/>
            </a:lvl8pPr>
            <a:lvl9pPr marL="4114800" lvl="8" indent="-320040" algn="l">
              <a:spcBef>
                <a:spcPts val="360"/>
              </a:spcBef>
              <a:spcAft>
                <a:spcPts val="0"/>
              </a:spcAft>
              <a:buSzPts val="1440"/>
              <a:buChar char="▪"/>
              <a:defRPr/>
            </a:lvl9pPr>
          </a:lstStyle>
          <a:p>
            <a:endParaRPr/>
          </a:p>
        </p:txBody>
      </p:sp>
      <p:sp>
        <p:nvSpPr>
          <p:cNvPr id="94" name="Google Shape;94;p33"/>
          <p:cNvSpPr txBox="1">
            <a:spLocks noGrp="1"/>
          </p:cNvSpPr>
          <p:nvPr>
            <p:ph type="dt" idx="10"/>
          </p:nvPr>
        </p:nvSpPr>
        <p:spPr>
          <a:xfrm>
            <a:off x="457200" y="6248400"/>
            <a:ext cx="21336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95" name="Google Shape;95;p33"/>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96" name="Google Shape;96;p33"/>
          <p:cNvSpPr txBox="1">
            <a:spLocks noGrp="1"/>
          </p:cNvSpPr>
          <p:nvPr>
            <p:ph type="sldNum" idx="12"/>
          </p:nvPr>
        </p:nvSpPr>
        <p:spPr>
          <a:xfrm>
            <a:off x="6553200" y="6248400"/>
            <a:ext cx="2133600" cy="457200"/>
          </a:xfrm>
          <a:prstGeom prst="rect">
            <a:avLst/>
          </a:prstGeom>
          <a:noFill/>
          <a:ln>
            <a:noFill/>
          </a:ln>
        </p:spPr>
        <p:txBody>
          <a:bodyPr spcFirstLastPara="1" wrap="square" lIns="91425" tIns="45700" rIns="91425" bIns="45700" anchor="t" anchorCtr="0">
            <a:noAutofit/>
          </a:bodyPr>
          <a:lstStyle>
            <a:lvl1pPr marL="0" lvl="0" indent="0" algn="r">
              <a:spcBef>
                <a:spcPts val="0"/>
              </a:spcBef>
              <a:spcAft>
                <a:spcPts val="0"/>
              </a:spcAft>
              <a:buNone/>
              <a:defRPr sz="1600">
                <a:solidFill>
                  <a:schemeClr val="dk1"/>
                </a:solidFill>
                <a:latin typeface="Arial"/>
                <a:ea typeface="Arial"/>
                <a:cs typeface="Arial"/>
                <a:sym typeface="Arial"/>
              </a:defRPr>
            </a:lvl1pPr>
            <a:lvl2pPr marL="0" lvl="1" indent="0" algn="r">
              <a:spcBef>
                <a:spcPts val="0"/>
              </a:spcBef>
              <a:spcAft>
                <a:spcPts val="0"/>
              </a:spcAft>
              <a:buNone/>
              <a:defRPr sz="1600">
                <a:solidFill>
                  <a:schemeClr val="dk1"/>
                </a:solidFill>
                <a:latin typeface="Arial"/>
                <a:ea typeface="Arial"/>
                <a:cs typeface="Arial"/>
                <a:sym typeface="Arial"/>
              </a:defRPr>
            </a:lvl2pPr>
            <a:lvl3pPr marL="0" lvl="2" indent="0" algn="r">
              <a:spcBef>
                <a:spcPts val="0"/>
              </a:spcBef>
              <a:spcAft>
                <a:spcPts val="0"/>
              </a:spcAft>
              <a:buNone/>
              <a:defRPr sz="1600">
                <a:solidFill>
                  <a:schemeClr val="dk1"/>
                </a:solidFill>
                <a:latin typeface="Arial"/>
                <a:ea typeface="Arial"/>
                <a:cs typeface="Arial"/>
                <a:sym typeface="Arial"/>
              </a:defRPr>
            </a:lvl3pPr>
            <a:lvl4pPr marL="0" lvl="3" indent="0" algn="r">
              <a:spcBef>
                <a:spcPts val="0"/>
              </a:spcBef>
              <a:spcAft>
                <a:spcPts val="0"/>
              </a:spcAft>
              <a:buNone/>
              <a:defRPr sz="1600">
                <a:solidFill>
                  <a:schemeClr val="dk1"/>
                </a:solidFill>
                <a:latin typeface="Arial"/>
                <a:ea typeface="Arial"/>
                <a:cs typeface="Arial"/>
                <a:sym typeface="Arial"/>
              </a:defRPr>
            </a:lvl4pPr>
            <a:lvl5pPr marL="0" lvl="4" indent="0" algn="r">
              <a:spcBef>
                <a:spcPts val="0"/>
              </a:spcBef>
              <a:spcAft>
                <a:spcPts val="0"/>
              </a:spcAft>
              <a:buNone/>
              <a:defRPr sz="1600">
                <a:solidFill>
                  <a:schemeClr val="dk1"/>
                </a:solidFill>
                <a:latin typeface="Arial"/>
                <a:ea typeface="Arial"/>
                <a:cs typeface="Arial"/>
                <a:sym typeface="Arial"/>
              </a:defRPr>
            </a:lvl5pPr>
            <a:lvl6pPr marL="0" lvl="5" indent="0" algn="r">
              <a:spcBef>
                <a:spcPts val="0"/>
              </a:spcBef>
              <a:spcAft>
                <a:spcPts val="0"/>
              </a:spcAft>
              <a:buNone/>
              <a:defRPr sz="1600">
                <a:solidFill>
                  <a:schemeClr val="dk1"/>
                </a:solidFill>
                <a:latin typeface="Arial"/>
                <a:ea typeface="Arial"/>
                <a:cs typeface="Arial"/>
                <a:sym typeface="Arial"/>
              </a:defRPr>
            </a:lvl6pPr>
            <a:lvl7pPr marL="0" lvl="6" indent="0" algn="r">
              <a:spcBef>
                <a:spcPts val="0"/>
              </a:spcBef>
              <a:spcAft>
                <a:spcPts val="0"/>
              </a:spcAft>
              <a:buNone/>
              <a:defRPr sz="1600">
                <a:solidFill>
                  <a:schemeClr val="dk1"/>
                </a:solidFill>
                <a:latin typeface="Arial"/>
                <a:ea typeface="Arial"/>
                <a:cs typeface="Arial"/>
                <a:sym typeface="Arial"/>
              </a:defRPr>
            </a:lvl7pPr>
            <a:lvl8pPr marL="0" lvl="7" indent="0" algn="r">
              <a:spcBef>
                <a:spcPts val="0"/>
              </a:spcBef>
              <a:spcAft>
                <a:spcPts val="0"/>
              </a:spcAft>
              <a:buNone/>
              <a:defRPr sz="1600">
                <a:solidFill>
                  <a:schemeClr val="dk1"/>
                </a:solidFill>
                <a:latin typeface="Arial"/>
                <a:ea typeface="Arial"/>
                <a:cs typeface="Arial"/>
                <a:sym typeface="Arial"/>
              </a:defRPr>
            </a:lvl8pPr>
            <a:lvl9pPr marL="0" lvl="8" indent="0" algn="r">
              <a:spcBef>
                <a:spcPts val="0"/>
              </a:spcBef>
              <a:spcAft>
                <a:spcPts val="0"/>
              </a:spcAft>
              <a:buNone/>
              <a:defRPr sz="1600">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標題，文字及美工圖案" type="txAndClipArt">
  <p:cSld name="TEXT_AND_CLIPART">
    <p:spTree>
      <p:nvGrpSpPr>
        <p:cNvPr id="1" name="Shape 97"/>
        <p:cNvGrpSpPr/>
        <p:nvPr/>
      </p:nvGrpSpPr>
      <p:grpSpPr>
        <a:xfrm>
          <a:off x="0" y="0"/>
          <a:ext cx="0" cy="0"/>
          <a:chOff x="0" y="0"/>
          <a:chExt cx="0" cy="0"/>
        </a:xfrm>
      </p:grpSpPr>
      <p:sp>
        <p:nvSpPr>
          <p:cNvPr id="98" name="Google Shape;98;p3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34"/>
          <p:cNvSpPr txBox="1">
            <a:spLocks noGrp="1"/>
          </p:cNvSpPr>
          <p:nvPr>
            <p:ph type="body" idx="1"/>
          </p:nvPr>
        </p:nvSpPr>
        <p:spPr>
          <a:xfrm>
            <a:off x="457200" y="1600200"/>
            <a:ext cx="4038600" cy="4530725"/>
          </a:xfrm>
          <a:prstGeom prst="rect">
            <a:avLst/>
          </a:prstGeom>
          <a:noFill/>
          <a:ln>
            <a:noFill/>
          </a:ln>
        </p:spPr>
        <p:txBody>
          <a:bodyPr spcFirstLastPara="1" wrap="square" lIns="91425" tIns="45700" rIns="91425" bIns="45700" anchor="t" anchorCtr="0">
            <a:noAutofit/>
          </a:bodyPr>
          <a:lstStyle>
            <a:lvl1pPr marL="457200" lvl="0" indent="-314325" algn="l">
              <a:spcBef>
                <a:spcPts val="360"/>
              </a:spcBef>
              <a:spcAft>
                <a:spcPts val="0"/>
              </a:spcAft>
              <a:buSzPts val="1350"/>
              <a:buChar char="🞐"/>
              <a:defRPr/>
            </a:lvl1pPr>
            <a:lvl2pPr marL="914400" lvl="1" indent="-314325" algn="l">
              <a:spcBef>
                <a:spcPts val="360"/>
              </a:spcBef>
              <a:spcAft>
                <a:spcPts val="0"/>
              </a:spcAft>
              <a:buSzPts val="1350"/>
              <a:buChar char="■"/>
              <a:defRPr/>
            </a:lvl2pPr>
            <a:lvl3pPr marL="1371600" lvl="2" indent="-302894" algn="l">
              <a:spcBef>
                <a:spcPts val="360"/>
              </a:spcBef>
              <a:spcAft>
                <a:spcPts val="0"/>
              </a:spcAft>
              <a:buSzPts val="1170"/>
              <a:buChar char="🞐"/>
              <a:defRPr/>
            </a:lvl3pPr>
            <a:lvl4pPr marL="1828800" lvl="3" indent="-342900" algn="l">
              <a:spcBef>
                <a:spcPts val="360"/>
              </a:spcBef>
              <a:spcAft>
                <a:spcPts val="0"/>
              </a:spcAft>
              <a:buSzPts val="1800"/>
              <a:buChar char="▪"/>
              <a:defRPr/>
            </a:lvl4pPr>
            <a:lvl5pPr marL="2286000" lvl="4" indent="-320039" algn="l">
              <a:spcBef>
                <a:spcPts val="360"/>
              </a:spcBef>
              <a:spcAft>
                <a:spcPts val="0"/>
              </a:spcAft>
              <a:buSzPts val="1440"/>
              <a:buChar char="▪"/>
              <a:defRPr/>
            </a:lvl5pPr>
            <a:lvl6pPr marL="2743200" lvl="5" indent="-320039" algn="l">
              <a:spcBef>
                <a:spcPts val="360"/>
              </a:spcBef>
              <a:spcAft>
                <a:spcPts val="0"/>
              </a:spcAft>
              <a:buSzPts val="1440"/>
              <a:buChar char="▪"/>
              <a:defRPr/>
            </a:lvl6pPr>
            <a:lvl7pPr marL="3200400" lvl="6" indent="-320039" algn="l">
              <a:spcBef>
                <a:spcPts val="360"/>
              </a:spcBef>
              <a:spcAft>
                <a:spcPts val="0"/>
              </a:spcAft>
              <a:buSzPts val="1440"/>
              <a:buChar char="▪"/>
              <a:defRPr/>
            </a:lvl7pPr>
            <a:lvl8pPr marL="3657600" lvl="7" indent="-320040" algn="l">
              <a:spcBef>
                <a:spcPts val="360"/>
              </a:spcBef>
              <a:spcAft>
                <a:spcPts val="0"/>
              </a:spcAft>
              <a:buSzPts val="1440"/>
              <a:buChar char="▪"/>
              <a:defRPr/>
            </a:lvl8pPr>
            <a:lvl9pPr marL="4114800" lvl="8" indent="-320040" algn="l">
              <a:spcBef>
                <a:spcPts val="360"/>
              </a:spcBef>
              <a:spcAft>
                <a:spcPts val="0"/>
              </a:spcAft>
              <a:buSzPts val="1440"/>
              <a:buChar char="▪"/>
              <a:defRPr/>
            </a:lvl9pPr>
          </a:lstStyle>
          <a:p>
            <a:endParaRPr/>
          </a:p>
        </p:txBody>
      </p:sp>
      <p:sp>
        <p:nvSpPr>
          <p:cNvPr id="100" name="Google Shape;100;p34"/>
          <p:cNvSpPr>
            <a:spLocks noGrp="1"/>
          </p:cNvSpPr>
          <p:nvPr>
            <p:ph type="clipArt" idx="2"/>
          </p:nvPr>
        </p:nvSpPr>
        <p:spPr>
          <a:xfrm>
            <a:off x="4648200" y="1600200"/>
            <a:ext cx="4038600" cy="4530725"/>
          </a:xfrm>
          <a:prstGeom prst="rect">
            <a:avLst/>
          </a:prstGeom>
          <a:noFill/>
          <a:ln>
            <a:noFill/>
          </a:ln>
        </p:spPr>
      </p:sp>
      <p:sp>
        <p:nvSpPr>
          <p:cNvPr id="101" name="Google Shape;101;p34"/>
          <p:cNvSpPr txBox="1">
            <a:spLocks noGrp="1"/>
          </p:cNvSpPr>
          <p:nvPr>
            <p:ph type="dt" idx="10"/>
          </p:nvPr>
        </p:nvSpPr>
        <p:spPr>
          <a:xfrm>
            <a:off x="457200" y="6248400"/>
            <a:ext cx="21336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2" name="Google Shape;102;p34"/>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3" name="Google Shape;103;p34"/>
          <p:cNvSpPr txBox="1">
            <a:spLocks noGrp="1"/>
          </p:cNvSpPr>
          <p:nvPr>
            <p:ph type="sldNum" idx="12"/>
          </p:nvPr>
        </p:nvSpPr>
        <p:spPr>
          <a:xfrm>
            <a:off x="6553200" y="6248400"/>
            <a:ext cx="2133600" cy="457200"/>
          </a:xfrm>
          <a:prstGeom prst="rect">
            <a:avLst/>
          </a:prstGeom>
          <a:noFill/>
          <a:ln>
            <a:noFill/>
          </a:ln>
        </p:spPr>
        <p:txBody>
          <a:bodyPr spcFirstLastPara="1" wrap="square" lIns="91425" tIns="45700" rIns="91425" bIns="45700" anchor="t" anchorCtr="0">
            <a:noAutofit/>
          </a:bodyPr>
          <a:lstStyle>
            <a:lvl1pPr marL="0" lvl="0" indent="0" algn="r">
              <a:spcBef>
                <a:spcPts val="0"/>
              </a:spcBef>
              <a:spcAft>
                <a:spcPts val="0"/>
              </a:spcAft>
              <a:buNone/>
              <a:defRPr sz="1600">
                <a:solidFill>
                  <a:schemeClr val="dk1"/>
                </a:solidFill>
                <a:latin typeface="Arial"/>
                <a:ea typeface="Arial"/>
                <a:cs typeface="Arial"/>
                <a:sym typeface="Arial"/>
              </a:defRPr>
            </a:lvl1pPr>
            <a:lvl2pPr marL="0" lvl="1" indent="0" algn="r">
              <a:spcBef>
                <a:spcPts val="0"/>
              </a:spcBef>
              <a:spcAft>
                <a:spcPts val="0"/>
              </a:spcAft>
              <a:buNone/>
              <a:defRPr sz="1600">
                <a:solidFill>
                  <a:schemeClr val="dk1"/>
                </a:solidFill>
                <a:latin typeface="Arial"/>
                <a:ea typeface="Arial"/>
                <a:cs typeface="Arial"/>
                <a:sym typeface="Arial"/>
              </a:defRPr>
            </a:lvl2pPr>
            <a:lvl3pPr marL="0" lvl="2" indent="0" algn="r">
              <a:spcBef>
                <a:spcPts val="0"/>
              </a:spcBef>
              <a:spcAft>
                <a:spcPts val="0"/>
              </a:spcAft>
              <a:buNone/>
              <a:defRPr sz="1600">
                <a:solidFill>
                  <a:schemeClr val="dk1"/>
                </a:solidFill>
                <a:latin typeface="Arial"/>
                <a:ea typeface="Arial"/>
                <a:cs typeface="Arial"/>
                <a:sym typeface="Arial"/>
              </a:defRPr>
            </a:lvl3pPr>
            <a:lvl4pPr marL="0" lvl="3" indent="0" algn="r">
              <a:spcBef>
                <a:spcPts val="0"/>
              </a:spcBef>
              <a:spcAft>
                <a:spcPts val="0"/>
              </a:spcAft>
              <a:buNone/>
              <a:defRPr sz="1600">
                <a:solidFill>
                  <a:schemeClr val="dk1"/>
                </a:solidFill>
                <a:latin typeface="Arial"/>
                <a:ea typeface="Arial"/>
                <a:cs typeface="Arial"/>
                <a:sym typeface="Arial"/>
              </a:defRPr>
            </a:lvl4pPr>
            <a:lvl5pPr marL="0" lvl="4" indent="0" algn="r">
              <a:spcBef>
                <a:spcPts val="0"/>
              </a:spcBef>
              <a:spcAft>
                <a:spcPts val="0"/>
              </a:spcAft>
              <a:buNone/>
              <a:defRPr sz="1600">
                <a:solidFill>
                  <a:schemeClr val="dk1"/>
                </a:solidFill>
                <a:latin typeface="Arial"/>
                <a:ea typeface="Arial"/>
                <a:cs typeface="Arial"/>
                <a:sym typeface="Arial"/>
              </a:defRPr>
            </a:lvl5pPr>
            <a:lvl6pPr marL="0" lvl="5" indent="0" algn="r">
              <a:spcBef>
                <a:spcPts val="0"/>
              </a:spcBef>
              <a:spcAft>
                <a:spcPts val="0"/>
              </a:spcAft>
              <a:buNone/>
              <a:defRPr sz="1600">
                <a:solidFill>
                  <a:schemeClr val="dk1"/>
                </a:solidFill>
                <a:latin typeface="Arial"/>
                <a:ea typeface="Arial"/>
                <a:cs typeface="Arial"/>
                <a:sym typeface="Arial"/>
              </a:defRPr>
            </a:lvl6pPr>
            <a:lvl7pPr marL="0" lvl="6" indent="0" algn="r">
              <a:spcBef>
                <a:spcPts val="0"/>
              </a:spcBef>
              <a:spcAft>
                <a:spcPts val="0"/>
              </a:spcAft>
              <a:buNone/>
              <a:defRPr sz="1600">
                <a:solidFill>
                  <a:schemeClr val="dk1"/>
                </a:solidFill>
                <a:latin typeface="Arial"/>
                <a:ea typeface="Arial"/>
                <a:cs typeface="Arial"/>
                <a:sym typeface="Arial"/>
              </a:defRPr>
            </a:lvl7pPr>
            <a:lvl8pPr marL="0" lvl="7" indent="0" algn="r">
              <a:spcBef>
                <a:spcPts val="0"/>
              </a:spcBef>
              <a:spcAft>
                <a:spcPts val="0"/>
              </a:spcAft>
              <a:buNone/>
              <a:defRPr sz="1600">
                <a:solidFill>
                  <a:schemeClr val="dk1"/>
                </a:solidFill>
                <a:latin typeface="Arial"/>
                <a:ea typeface="Arial"/>
                <a:cs typeface="Arial"/>
                <a:sym typeface="Arial"/>
              </a:defRPr>
            </a:lvl8pPr>
            <a:lvl9pPr marL="0" lvl="8" indent="0" algn="r">
              <a:spcBef>
                <a:spcPts val="0"/>
              </a:spcBef>
              <a:spcAft>
                <a:spcPts val="0"/>
              </a:spcAft>
              <a:buNone/>
              <a:defRPr sz="1600">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標題及物件" type="obj">
  <p:cSld name="OBJECT">
    <p:spTree>
      <p:nvGrpSpPr>
        <p:cNvPr id="1" name="Shape 29"/>
        <p:cNvGrpSpPr/>
        <p:nvPr/>
      </p:nvGrpSpPr>
      <p:grpSpPr>
        <a:xfrm>
          <a:off x="0" y="0"/>
          <a:ext cx="0" cy="0"/>
          <a:chOff x="0" y="0"/>
          <a:chExt cx="0" cy="0"/>
        </a:xfrm>
      </p:grpSpPr>
      <p:sp>
        <p:nvSpPr>
          <p:cNvPr id="30" name="Google Shape;30;p22"/>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22"/>
          <p:cNvSpPr txBox="1">
            <a:spLocks noGrp="1"/>
          </p:cNvSpPr>
          <p:nvPr>
            <p:ph type="body" idx="1"/>
          </p:nvPr>
        </p:nvSpPr>
        <p:spPr>
          <a:xfrm>
            <a:off x="457200" y="1600200"/>
            <a:ext cx="8229600" cy="4530725"/>
          </a:xfrm>
          <a:prstGeom prst="rect">
            <a:avLst/>
          </a:prstGeom>
          <a:noFill/>
          <a:ln>
            <a:noFill/>
          </a:ln>
        </p:spPr>
        <p:txBody>
          <a:bodyPr spcFirstLastPara="1" wrap="square" lIns="91425" tIns="45700" rIns="91425" bIns="45700" anchor="t" anchorCtr="0">
            <a:noAutofit/>
          </a:bodyPr>
          <a:lstStyle>
            <a:lvl1pPr marL="457200" lvl="0" indent="-314325" algn="l">
              <a:spcBef>
                <a:spcPts val="360"/>
              </a:spcBef>
              <a:spcAft>
                <a:spcPts val="0"/>
              </a:spcAft>
              <a:buSzPts val="1350"/>
              <a:buChar char="🞐"/>
              <a:defRPr/>
            </a:lvl1pPr>
            <a:lvl2pPr marL="914400" lvl="1" indent="-314325" algn="l">
              <a:spcBef>
                <a:spcPts val="360"/>
              </a:spcBef>
              <a:spcAft>
                <a:spcPts val="0"/>
              </a:spcAft>
              <a:buSzPts val="1350"/>
              <a:buChar char="■"/>
              <a:defRPr/>
            </a:lvl2pPr>
            <a:lvl3pPr marL="1371600" lvl="2" indent="-302894" algn="l">
              <a:spcBef>
                <a:spcPts val="360"/>
              </a:spcBef>
              <a:spcAft>
                <a:spcPts val="0"/>
              </a:spcAft>
              <a:buSzPts val="1170"/>
              <a:buChar char="🞐"/>
              <a:defRPr/>
            </a:lvl3pPr>
            <a:lvl4pPr marL="1828800" lvl="3" indent="-342900" algn="l">
              <a:spcBef>
                <a:spcPts val="360"/>
              </a:spcBef>
              <a:spcAft>
                <a:spcPts val="0"/>
              </a:spcAft>
              <a:buSzPts val="1800"/>
              <a:buChar char="▪"/>
              <a:defRPr/>
            </a:lvl4pPr>
            <a:lvl5pPr marL="2286000" lvl="4" indent="-320039" algn="l">
              <a:spcBef>
                <a:spcPts val="360"/>
              </a:spcBef>
              <a:spcAft>
                <a:spcPts val="0"/>
              </a:spcAft>
              <a:buSzPts val="1440"/>
              <a:buChar char="▪"/>
              <a:defRPr/>
            </a:lvl5pPr>
            <a:lvl6pPr marL="2743200" lvl="5" indent="-320039" algn="l">
              <a:spcBef>
                <a:spcPts val="360"/>
              </a:spcBef>
              <a:spcAft>
                <a:spcPts val="0"/>
              </a:spcAft>
              <a:buSzPts val="1440"/>
              <a:buChar char="▪"/>
              <a:defRPr/>
            </a:lvl6pPr>
            <a:lvl7pPr marL="3200400" lvl="6" indent="-320039" algn="l">
              <a:spcBef>
                <a:spcPts val="360"/>
              </a:spcBef>
              <a:spcAft>
                <a:spcPts val="0"/>
              </a:spcAft>
              <a:buSzPts val="1440"/>
              <a:buChar char="▪"/>
              <a:defRPr/>
            </a:lvl7pPr>
            <a:lvl8pPr marL="3657600" lvl="7" indent="-320040" algn="l">
              <a:spcBef>
                <a:spcPts val="360"/>
              </a:spcBef>
              <a:spcAft>
                <a:spcPts val="0"/>
              </a:spcAft>
              <a:buSzPts val="1440"/>
              <a:buChar char="▪"/>
              <a:defRPr/>
            </a:lvl8pPr>
            <a:lvl9pPr marL="4114800" lvl="8" indent="-320040" algn="l">
              <a:spcBef>
                <a:spcPts val="360"/>
              </a:spcBef>
              <a:spcAft>
                <a:spcPts val="0"/>
              </a:spcAft>
              <a:buSzPts val="1440"/>
              <a:buChar char="▪"/>
              <a:defRPr/>
            </a:lvl9pPr>
          </a:lstStyle>
          <a:p>
            <a:endParaRPr/>
          </a:p>
        </p:txBody>
      </p:sp>
      <p:sp>
        <p:nvSpPr>
          <p:cNvPr id="32" name="Google Shape;32;p22"/>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章節標題" type="secHead">
  <p:cSld name="SECTION_HEADER">
    <p:spTree>
      <p:nvGrpSpPr>
        <p:cNvPr id="1" name="Shape 33"/>
        <p:cNvGrpSpPr/>
        <p:nvPr/>
      </p:nvGrpSpPr>
      <p:grpSpPr>
        <a:xfrm>
          <a:off x="0" y="0"/>
          <a:ext cx="0" cy="0"/>
          <a:chOff x="0" y="0"/>
          <a:chExt cx="0" cy="0"/>
        </a:xfrm>
      </p:grpSpPr>
      <p:sp>
        <p:nvSpPr>
          <p:cNvPr id="34" name="Google Shape;34;p23"/>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4000" b="1"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23"/>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Autofit/>
          </a:bodyPr>
          <a:lstStyle>
            <a:lvl1pPr marL="457200" lvl="0" indent="-228600" algn="l">
              <a:spcBef>
                <a:spcPts val="400"/>
              </a:spcBef>
              <a:spcAft>
                <a:spcPts val="0"/>
              </a:spcAft>
              <a:buSzPts val="1500"/>
              <a:buNone/>
              <a:defRPr sz="2000"/>
            </a:lvl1pPr>
            <a:lvl2pPr marL="914400" lvl="1" indent="-228600" algn="l">
              <a:spcBef>
                <a:spcPts val="360"/>
              </a:spcBef>
              <a:spcAft>
                <a:spcPts val="0"/>
              </a:spcAft>
              <a:buSzPts val="1350"/>
              <a:buNone/>
              <a:defRPr sz="1800"/>
            </a:lvl2pPr>
            <a:lvl3pPr marL="1371600" lvl="2" indent="-228600" algn="l">
              <a:spcBef>
                <a:spcPts val="320"/>
              </a:spcBef>
              <a:spcAft>
                <a:spcPts val="0"/>
              </a:spcAft>
              <a:buSzPts val="1040"/>
              <a:buNone/>
              <a:defRPr sz="1600"/>
            </a:lvl3pPr>
            <a:lvl4pPr marL="1828800" lvl="3" indent="-228600" algn="l">
              <a:spcBef>
                <a:spcPts val="280"/>
              </a:spcBef>
              <a:spcAft>
                <a:spcPts val="0"/>
              </a:spcAft>
              <a:buSzPts val="1400"/>
              <a:buNone/>
              <a:defRPr sz="1400"/>
            </a:lvl4pPr>
            <a:lvl5pPr marL="2286000" lvl="4" indent="-228600" algn="l">
              <a:spcBef>
                <a:spcPts val="280"/>
              </a:spcBef>
              <a:spcAft>
                <a:spcPts val="0"/>
              </a:spcAft>
              <a:buSzPts val="1120"/>
              <a:buNone/>
              <a:defRPr sz="1400"/>
            </a:lvl5pPr>
            <a:lvl6pPr marL="2743200" lvl="5" indent="-228600" algn="l">
              <a:spcBef>
                <a:spcPts val="280"/>
              </a:spcBef>
              <a:spcAft>
                <a:spcPts val="0"/>
              </a:spcAft>
              <a:buSzPts val="1120"/>
              <a:buNone/>
              <a:defRPr sz="1400"/>
            </a:lvl6pPr>
            <a:lvl7pPr marL="3200400" lvl="6" indent="-228600" algn="l">
              <a:spcBef>
                <a:spcPts val="280"/>
              </a:spcBef>
              <a:spcAft>
                <a:spcPts val="0"/>
              </a:spcAft>
              <a:buSzPts val="1120"/>
              <a:buNone/>
              <a:defRPr sz="1400"/>
            </a:lvl7pPr>
            <a:lvl8pPr marL="3657600" lvl="7" indent="-228600" algn="l">
              <a:spcBef>
                <a:spcPts val="280"/>
              </a:spcBef>
              <a:spcAft>
                <a:spcPts val="0"/>
              </a:spcAft>
              <a:buSzPts val="1120"/>
              <a:buNone/>
              <a:defRPr sz="1400"/>
            </a:lvl8pPr>
            <a:lvl9pPr marL="4114800" lvl="8" indent="-228600" algn="l">
              <a:spcBef>
                <a:spcPts val="280"/>
              </a:spcBef>
              <a:spcAft>
                <a:spcPts val="0"/>
              </a:spcAft>
              <a:buSzPts val="1120"/>
              <a:buNone/>
              <a:defRPr sz="1400"/>
            </a:lvl9pPr>
          </a:lstStyle>
          <a:p>
            <a:endParaRPr/>
          </a:p>
        </p:txBody>
      </p:sp>
      <p:sp>
        <p:nvSpPr>
          <p:cNvPr id="36" name="Google Shape;36;p23"/>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lvl1pPr marL="0" lvl="0" indent="0" algn="r">
              <a:spcBef>
                <a:spcPts val="0"/>
              </a:spcBef>
              <a:spcAft>
                <a:spcPts val="0"/>
              </a:spcAft>
              <a:buNone/>
              <a:defRPr sz="1600">
                <a:solidFill>
                  <a:schemeClr val="dk1"/>
                </a:solidFill>
                <a:latin typeface="Arial"/>
                <a:ea typeface="Arial"/>
                <a:cs typeface="Arial"/>
                <a:sym typeface="Arial"/>
              </a:defRPr>
            </a:lvl1pPr>
            <a:lvl2pPr marL="0" lvl="1" indent="0" algn="r">
              <a:spcBef>
                <a:spcPts val="0"/>
              </a:spcBef>
              <a:spcAft>
                <a:spcPts val="0"/>
              </a:spcAft>
              <a:buNone/>
              <a:defRPr sz="1600">
                <a:solidFill>
                  <a:schemeClr val="dk1"/>
                </a:solidFill>
                <a:latin typeface="Arial"/>
                <a:ea typeface="Arial"/>
                <a:cs typeface="Arial"/>
                <a:sym typeface="Arial"/>
              </a:defRPr>
            </a:lvl2pPr>
            <a:lvl3pPr marL="0" lvl="2" indent="0" algn="r">
              <a:spcBef>
                <a:spcPts val="0"/>
              </a:spcBef>
              <a:spcAft>
                <a:spcPts val="0"/>
              </a:spcAft>
              <a:buNone/>
              <a:defRPr sz="1600">
                <a:solidFill>
                  <a:schemeClr val="dk1"/>
                </a:solidFill>
                <a:latin typeface="Arial"/>
                <a:ea typeface="Arial"/>
                <a:cs typeface="Arial"/>
                <a:sym typeface="Arial"/>
              </a:defRPr>
            </a:lvl3pPr>
            <a:lvl4pPr marL="0" lvl="3" indent="0" algn="r">
              <a:spcBef>
                <a:spcPts val="0"/>
              </a:spcBef>
              <a:spcAft>
                <a:spcPts val="0"/>
              </a:spcAft>
              <a:buNone/>
              <a:defRPr sz="1600">
                <a:solidFill>
                  <a:schemeClr val="dk1"/>
                </a:solidFill>
                <a:latin typeface="Arial"/>
                <a:ea typeface="Arial"/>
                <a:cs typeface="Arial"/>
                <a:sym typeface="Arial"/>
              </a:defRPr>
            </a:lvl4pPr>
            <a:lvl5pPr marL="0" lvl="4" indent="0" algn="r">
              <a:spcBef>
                <a:spcPts val="0"/>
              </a:spcBef>
              <a:spcAft>
                <a:spcPts val="0"/>
              </a:spcAft>
              <a:buNone/>
              <a:defRPr sz="1600">
                <a:solidFill>
                  <a:schemeClr val="dk1"/>
                </a:solidFill>
                <a:latin typeface="Arial"/>
                <a:ea typeface="Arial"/>
                <a:cs typeface="Arial"/>
                <a:sym typeface="Arial"/>
              </a:defRPr>
            </a:lvl5pPr>
            <a:lvl6pPr marL="0" lvl="5" indent="0" algn="r">
              <a:spcBef>
                <a:spcPts val="0"/>
              </a:spcBef>
              <a:spcAft>
                <a:spcPts val="0"/>
              </a:spcAft>
              <a:buNone/>
              <a:defRPr sz="1600">
                <a:solidFill>
                  <a:schemeClr val="dk1"/>
                </a:solidFill>
                <a:latin typeface="Arial"/>
                <a:ea typeface="Arial"/>
                <a:cs typeface="Arial"/>
                <a:sym typeface="Arial"/>
              </a:defRPr>
            </a:lvl6pPr>
            <a:lvl7pPr marL="0" lvl="6" indent="0" algn="r">
              <a:spcBef>
                <a:spcPts val="0"/>
              </a:spcBef>
              <a:spcAft>
                <a:spcPts val="0"/>
              </a:spcAft>
              <a:buNone/>
              <a:defRPr sz="1600">
                <a:solidFill>
                  <a:schemeClr val="dk1"/>
                </a:solidFill>
                <a:latin typeface="Arial"/>
                <a:ea typeface="Arial"/>
                <a:cs typeface="Arial"/>
                <a:sym typeface="Arial"/>
              </a:defRPr>
            </a:lvl7pPr>
            <a:lvl8pPr marL="0" lvl="7" indent="0" algn="r">
              <a:spcBef>
                <a:spcPts val="0"/>
              </a:spcBef>
              <a:spcAft>
                <a:spcPts val="0"/>
              </a:spcAft>
              <a:buNone/>
              <a:defRPr sz="1600">
                <a:solidFill>
                  <a:schemeClr val="dk1"/>
                </a:solidFill>
                <a:latin typeface="Arial"/>
                <a:ea typeface="Arial"/>
                <a:cs typeface="Arial"/>
                <a:sym typeface="Arial"/>
              </a:defRPr>
            </a:lvl8pPr>
            <a:lvl9pPr marL="0" lvl="8" indent="0" algn="r">
              <a:spcBef>
                <a:spcPts val="0"/>
              </a:spcBef>
              <a:spcAft>
                <a:spcPts val="0"/>
              </a:spcAft>
              <a:buNone/>
              <a:defRPr sz="1600">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1_標題投影片">
  <p:cSld name="1_標題投影片">
    <p:spTree>
      <p:nvGrpSpPr>
        <p:cNvPr id="1" name="Shape 37"/>
        <p:cNvGrpSpPr/>
        <p:nvPr/>
      </p:nvGrpSpPr>
      <p:grpSpPr>
        <a:xfrm>
          <a:off x="0" y="0"/>
          <a:ext cx="0" cy="0"/>
          <a:chOff x="0" y="0"/>
          <a:chExt cx="0" cy="0"/>
        </a:xfrm>
      </p:grpSpPr>
      <p:sp>
        <p:nvSpPr>
          <p:cNvPr id="38" name="Google Shape;38;p24" descr="Gold bar"/>
          <p:cNvSpPr/>
          <p:nvPr/>
        </p:nvSpPr>
        <p:spPr>
          <a:xfrm>
            <a:off x="281880" y="1427187"/>
            <a:ext cx="2870200" cy="201613"/>
          </a:xfrm>
          <a:prstGeom prst="rect">
            <a:avLst/>
          </a:pr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 name="Google Shape;39;p24" descr="Orange bar"/>
          <p:cNvSpPr/>
          <p:nvPr/>
        </p:nvSpPr>
        <p:spPr>
          <a:xfrm>
            <a:off x="3152080" y="1427187"/>
            <a:ext cx="2870200" cy="201613"/>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 name="Google Shape;40;p24" descr="Slate bar"/>
          <p:cNvSpPr/>
          <p:nvPr/>
        </p:nvSpPr>
        <p:spPr>
          <a:xfrm>
            <a:off x="6022280" y="1427187"/>
            <a:ext cx="2870200" cy="201613"/>
          </a:xfrm>
          <a:prstGeom prst="rect">
            <a:avLst/>
          </a:pr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 name="Google Shape;41;p24" descr="Orange bar"/>
          <p:cNvSpPr/>
          <p:nvPr/>
        </p:nvSpPr>
        <p:spPr>
          <a:xfrm>
            <a:off x="1" y="6450314"/>
            <a:ext cx="9144000" cy="407686"/>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dk1"/>
              </a:solidFill>
              <a:latin typeface="Times New Roman"/>
              <a:ea typeface="Times New Roman"/>
              <a:cs typeface="Times New Roman"/>
              <a:sym typeface="Times New Roman"/>
            </a:endParaRPr>
          </a:p>
        </p:txBody>
      </p:sp>
      <p:sp>
        <p:nvSpPr>
          <p:cNvPr id="42" name="Google Shape;42;p2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
        <p:nvSpPr>
          <p:cNvPr id="43" name="Google Shape;43;p24" descr="Orange bar"/>
          <p:cNvSpPr/>
          <p:nvPr/>
        </p:nvSpPr>
        <p:spPr>
          <a:xfrm>
            <a:off x="0" y="6452612"/>
            <a:ext cx="7956376" cy="404665"/>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dk1"/>
              </a:solidFill>
              <a:latin typeface="Times New Roman"/>
              <a:ea typeface="Times New Roman"/>
              <a:cs typeface="Times New Roman"/>
              <a:sym typeface="Times New Roman"/>
            </a:endParaRPr>
          </a:p>
        </p:txBody>
      </p:sp>
      <p:pic>
        <p:nvPicPr>
          <p:cNvPr id="44" name="Google Shape;44;p24"/>
          <p:cNvPicPr preferRelativeResize="0"/>
          <p:nvPr/>
        </p:nvPicPr>
        <p:blipFill rotWithShape="1">
          <a:blip r:embed="rId2">
            <a:alphaModFix/>
          </a:blip>
          <a:srcRect/>
          <a:stretch/>
        </p:blipFill>
        <p:spPr>
          <a:xfrm>
            <a:off x="37203" y="6470492"/>
            <a:ext cx="1510461" cy="367330"/>
          </a:xfrm>
          <a:prstGeom prst="rect">
            <a:avLst/>
          </a:prstGeom>
          <a:noFill/>
          <a:ln>
            <a:noFill/>
          </a:ln>
        </p:spPr>
      </p:pic>
      <p:sp>
        <p:nvSpPr>
          <p:cNvPr id="45" name="Google Shape;45;p24"/>
          <p:cNvSpPr txBox="1">
            <a:spLocks noGrp="1"/>
          </p:cNvSpPr>
          <p:nvPr>
            <p:ph type="body" idx="1"/>
          </p:nvPr>
        </p:nvSpPr>
        <p:spPr>
          <a:xfrm>
            <a:off x="457200" y="2204864"/>
            <a:ext cx="8229600" cy="3926061"/>
          </a:xfrm>
          <a:prstGeom prst="rect">
            <a:avLst/>
          </a:prstGeom>
          <a:noFill/>
          <a:ln>
            <a:noFill/>
          </a:ln>
        </p:spPr>
        <p:txBody>
          <a:bodyPr spcFirstLastPara="1" wrap="square" lIns="91425" tIns="45700" rIns="91425" bIns="45700" anchor="t" anchorCtr="0">
            <a:noAutofit/>
          </a:bodyPr>
          <a:lstStyle>
            <a:lvl1pPr marL="457200" lvl="0" indent="-314325" algn="l">
              <a:spcBef>
                <a:spcPts val="360"/>
              </a:spcBef>
              <a:spcAft>
                <a:spcPts val="0"/>
              </a:spcAft>
              <a:buSzPts val="1350"/>
              <a:buChar char="🞐"/>
              <a:defRPr/>
            </a:lvl1pPr>
            <a:lvl2pPr marL="914400" lvl="1" indent="-314325" algn="l">
              <a:spcBef>
                <a:spcPts val="360"/>
              </a:spcBef>
              <a:spcAft>
                <a:spcPts val="0"/>
              </a:spcAft>
              <a:buSzPts val="1350"/>
              <a:buChar char="■"/>
              <a:defRPr/>
            </a:lvl2pPr>
            <a:lvl3pPr marL="1371600" lvl="2" indent="-302894" algn="l">
              <a:spcBef>
                <a:spcPts val="360"/>
              </a:spcBef>
              <a:spcAft>
                <a:spcPts val="0"/>
              </a:spcAft>
              <a:buSzPts val="1170"/>
              <a:buChar char="🞐"/>
              <a:defRPr/>
            </a:lvl3pPr>
            <a:lvl4pPr marL="1828800" lvl="3" indent="-342900" algn="l">
              <a:spcBef>
                <a:spcPts val="360"/>
              </a:spcBef>
              <a:spcAft>
                <a:spcPts val="0"/>
              </a:spcAft>
              <a:buSzPts val="1800"/>
              <a:buChar char="▪"/>
              <a:defRPr/>
            </a:lvl4pPr>
            <a:lvl5pPr marL="2286000" lvl="4" indent="-320039" algn="l">
              <a:spcBef>
                <a:spcPts val="360"/>
              </a:spcBef>
              <a:spcAft>
                <a:spcPts val="0"/>
              </a:spcAft>
              <a:buSzPts val="1440"/>
              <a:buChar char="▪"/>
              <a:defRPr/>
            </a:lvl5pPr>
            <a:lvl6pPr marL="2743200" lvl="5" indent="-320039" algn="l">
              <a:spcBef>
                <a:spcPts val="360"/>
              </a:spcBef>
              <a:spcAft>
                <a:spcPts val="0"/>
              </a:spcAft>
              <a:buSzPts val="1440"/>
              <a:buChar char="▪"/>
              <a:defRPr/>
            </a:lvl6pPr>
            <a:lvl7pPr marL="3200400" lvl="6" indent="-320039" algn="l">
              <a:spcBef>
                <a:spcPts val="360"/>
              </a:spcBef>
              <a:spcAft>
                <a:spcPts val="0"/>
              </a:spcAft>
              <a:buSzPts val="1440"/>
              <a:buChar char="▪"/>
              <a:defRPr/>
            </a:lvl7pPr>
            <a:lvl8pPr marL="3657600" lvl="7" indent="-320040" algn="l">
              <a:spcBef>
                <a:spcPts val="360"/>
              </a:spcBef>
              <a:spcAft>
                <a:spcPts val="0"/>
              </a:spcAft>
              <a:buSzPts val="1440"/>
              <a:buChar char="▪"/>
              <a:defRPr/>
            </a:lvl8pPr>
            <a:lvl9pPr marL="4114800" lvl="8" indent="-320040" algn="l">
              <a:spcBef>
                <a:spcPts val="360"/>
              </a:spcBef>
              <a:spcAft>
                <a:spcPts val="0"/>
              </a:spcAft>
              <a:buSzPts val="144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兩項物件" type="twoObj">
  <p:cSld name="TWO_OBJECTS">
    <p:spTree>
      <p:nvGrpSpPr>
        <p:cNvPr id="1" name="Shape 46"/>
        <p:cNvGrpSpPr/>
        <p:nvPr/>
      </p:nvGrpSpPr>
      <p:grpSpPr>
        <a:xfrm>
          <a:off x="0" y="0"/>
          <a:ext cx="0" cy="0"/>
          <a:chOff x="0" y="0"/>
          <a:chExt cx="0" cy="0"/>
        </a:xfrm>
      </p:grpSpPr>
      <p:sp>
        <p:nvSpPr>
          <p:cNvPr id="47" name="Google Shape;47;p25"/>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5"/>
          <p:cNvSpPr txBox="1">
            <a:spLocks noGrp="1"/>
          </p:cNvSpPr>
          <p:nvPr>
            <p:ph type="body" idx="1"/>
          </p:nvPr>
        </p:nvSpPr>
        <p:spPr>
          <a:xfrm>
            <a:off x="457200" y="1600200"/>
            <a:ext cx="4038600" cy="4530725"/>
          </a:xfrm>
          <a:prstGeom prst="rect">
            <a:avLst/>
          </a:prstGeom>
          <a:noFill/>
          <a:ln>
            <a:noFill/>
          </a:ln>
        </p:spPr>
        <p:txBody>
          <a:bodyPr spcFirstLastPara="1" wrap="square" lIns="91425" tIns="45700" rIns="91425" bIns="45700" anchor="t" anchorCtr="0">
            <a:noAutofit/>
          </a:bodyPr>
          <a:lstStyle>
            <a:lvl1pPr marL="457200" lvl="0" indent="-361950" algn="l">
              <a:spcBef>
                <a:spcPts val="560"/>
              </a:spcBef>
              <a:spcAft>
                <a:spcPts val="0"/>
              </a:spcAft>
              <a:buSzPts val="2100"/>
              <a:buChar char="🞐"/>
              <a:defRPr sz="2800"/>
            </a:lvl1pPr>
            <a:lvl2pPr marL="914400" lvl="1" indent="-342900" algn="l">
              <a:spcBef>
                <a:spcPts val="480"/>
              </a:spcBef>
              <a:spcAft>
                <a:spcPts val="0"/>
              </a:spcAft>
              <a:buSzPts val="1800"/>
              <a:buChar char="■"/>
              <a:defRPr sz="2400"/>
            </a:lvl2pPr>
            <a:lvl3pPr marL="1371600" lvl="2" indent="-311150" algn="l">
              <a:spcBef>
                <a:spcPts val="400"/>
              </a:spcBef>
              <a:spcAft>
                <a:spcPts val="0"/>
              </a:spcAft>
              <a:buSzPts val="1300"/>
              <a:buChar char="🞐"/>
              <a:defRPr sz="2000"/>
            </a:lvl3pPr>
            <a:lvl4pPr marL="1828800" lvl="3" indent="-342900" algn="l">
              <a:spcBef>
                <a:spcPts val="360"/>
              </a:spcBef>
              <a:spcAft>
                <a:spcPts val="0"/>
              </a:spcAft>
              <a:buSzPts val="1800"/>
              <a:buChar char="▪"/>
              <a:defRPr sz="1800"/>
            </a:lvl4pPr>
            <a:lvl5pPr marL="2286000" lvl="4" indent="-320039" algn="l">
              <a:spcBef>
                <a:spcPts val="360"/>
              </a:spcBef>
              <a:spcAft>
                <a:spcPts val="0"/>
              </a:spcAft>
              <a:buSzPts val="1440"/>
              <a:buChar char="▪"/>
              <a:defRPr sz="1800"/>
            </a:lvl5pPr>
            <a:lvl6pPr marL="2743200" lvl="5" indent="-320039" algn="l">
              <a:spcBef>
                <a:spcPts val="360"/>
              </a:spcBef>
              <a:spcAft>
                <a:spcPts val="0"/>
              </a:spcAft>
              <a:buSzPts val="1440"/>
              <a:buChar char="▪"/>
              <a:defRPr sz="1800"/>
            </a:lvl6pPr>
            <a:lvl7pPr marL="3200400" lvl="6" indent="-320039" algn="l">
              <a:spcBef>
                <a:spcPts val="360"/>
              </a:spcBef>
              <a:spcAft>
                <a:spcPts val="0"/>
              </a:spcAft>
              <a:buSzPts val="1440"/>
              <a:buChar char="▪"/>
              <a:defRPr sz="1800"/>
            </a:lvl7pPr>
            <a:lvl8pPr marL="3657600" lvl="7" indent="-320040" algn="l">
              <a:spcBef>
                <a:spcPts val="360"/>
              </a:spcBef>
              <a:spcAft>
                <a:spcPts val="0"/>
              </a:spcAft>
              <a:buSzPts val="1440"/>
              <a:buChar char="▪"/>
              <a:defRPr sz="1800"/>
            </a:lvl8pPr>
            <a:lvl9pPr marL="4114800" lvl="8" indent="-320040" algn="l">
              <a:spcBef>
                <a:spcPts val="360"/>
              </a:spcBef>
              <a:spcAft>
                <a:spcPts val="0"/>
              </a:spcAft>
              <a:buSzPts val="1440"/>
              <a:buChar char="▪"/>
              <a:defRPr sz="1800"/>
            </a:lvl9pPr>
          </a:lstStyle>
          <a:p>
            <a:endParaRPr/>
          </a:p>
        </p:txBody>
      </p:sp>
      <p:sp>
        <p:nvSpPr>
          <p:cNvPr id="49" name="Google Shape;49;p25"/>
          <p:cNvSpPr txBox="1">
            <a:spLocks noGrp="1"/>
          </p:cNvSpPr>
          <p:nvPr>
            <p:ph type="body" idx="2"/>
          </p:nvPr>
        </p:nvSpPr>
        <p:spPr>
          <a:xfrm>
            <a:off x="4648200" y="1600200"/>
            <a:ext cx="4038600" cy="4530725"/>
          </a:xfrm>
          <a:prstGeom prst="rect">
            <a:avLst/>
          </a:prstGeom>
          <a:noFill/>
          <a:ln>
            <a:noFill/>
          </a:ln>
        </p:spPr>
        <p:txBody>
          <a:bodyPr spcFirstLastPara="1" wrap="square" lIns="91425" tIns="45700" rIns="91425" bIns="45700" anchor="t" anchorCtr="0">
            <a:noAutofit/>
          </a:bodyPr>
          <a:lstStyle>
            <a:lvl1pPr marL="457200" lvl="0" indent="-361950" algn="l">
              <a:spcBef>
                <a:spcPts val="560"/>
              </a:spcBef>
              <a:spcAft>
                <a:spcPts val="0"/>
              </a:spcAft>
              <a:buSzPts val="2100"/>
              <a:buChar char="🞐"/>
              <a:defRPr sz="2800"/>
            </a:lvl1pPr>
            <a:lvl2pPr marL="914400" lvl="1" indent="-342900" algn="l">
              <a:spcBef>
                <a:spcPts val="480"/>
              </a:spcBef>
              <a:spcAft>
                <a:spcPts val="0"/>
              </a:spcAft>
              <a:buSzPts val="1800"/>
              <a:buChar char="■"/>
              <a:defRPr sz="2400"/>
            </a:lvl2pPr>
            <a:lvl3pPr marL="1371600" lvl="2" indent="-311150" algn="l">
              <a:spcBef>
                <a:spcPts val="400"/>
              </a:spcBef>
              <a:spcAft>
                <a:spcPts val="0"/>
              </a:spcAft>
              <a:buSzPts val="1300"/>
              <a:buChar char="🞐"/>
              <a:defRPr sz="2000"/>
            </a:lvl3pPr>
            <a:lvl4pPr marL="1828800" lvl="3" indent="-342900" algn="l">
              <a:spcBef>
                <a:spcPts val="360"/>
              </a:spcBef>
              <a:spcAft>
                <a:spcPts val="0"/>
              </a:spcAft>
              <a:buSzPts val="1800"/>
              <a:buChar char="▪"/>
              <a:defRPr sz="1800"/>
            </a:lvl4pPr>
            <a:lvl5pPr marL="2286000" lvl="4" indent="-320039" algn="l">
              <a:spcBef>
                <a:spcPts val="360"/>
              </a:spcBef>
              <a:spcAft>
                <a:spcPts val="0"/>
              </a:spcAft>
              <a:buSzPts val="1440"/>
              <a:buChar char="▪"/>
              <a:defRPr sz="1800"/>
            </a:lvl5pPr>
            <a:lvl6pPr marL="2743200" lvl="5" indent="-320039" algn="l">
              <a:spcBef>
                <a:spcPts val="360"/>
              </a:spcBef>
              <a:spcAft>
                <a:spcPts val="0"/>
              </a:spcAft>
              <a:buSzPts val="1440"/>
              <a:buChar char="▪"/>
              <a:defRPr sz="1800"/>
            </a:lvl6pPr>
            <a:lvl7pPr marL="3200400" lvl="6" indent="-320039" algn="l">
              <a:spcBef>
                <a:spcPts val="360"/>
              </a:spcBef>
              <a:spcAft>
                <a:spcPts val="0"/>
              </a:spcAft>
              <a:buSzPts val="1440"/>
              <a:buChar char="▪"/>
              <a:defRPr sz="1800"/>
            </a:lvl7pPr>
            <a:lvl8pPr marL="3657600" lvl="7" indent="-320040" algn="l">
              <a:spcBef>
                <a:spcPts val="360"/>
              </a:spcBef>
              <a:spcAft>
                <a:spcPts val="0"/>
              </a:spcAft>
              <a:buSzPts val="1440"/>
              <a:buChar char="▪"/>
              <a:defRPr sz="1800"/>
            </a:lvl8pPr>
            <a:lvl9pPr marL="4114800" lvl="8" indent="-320040" algn="l">
              <a:spcBef>
                <a:spcPts val="360"/>
              </a:spcBef>
              <a:spcAft>
                <a:spcPts val="0"/>
              </a:spcAft>
              <a:buSzPts val="1440"/>
              <a:buChar char="▪"/>
              <a:defRPr sz="1800"/>
            </a:lvl9pPr>
          </a:lstStyle>
          <a:p>
            <a:endParaRPr/>
          </a:p>
        </p:txBody>
      </p:sp>
      <p:sp>
        <p:nvSpPr>
          <p:cNvPr id="50" name="Google Shape;50;p25"/>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1" name="Google Shape;51;p25"/>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lvl1pPr marL="0" lvl="0" indent="0" algn="r">
              <a:spcBef>
                <a:spcPts val="0"/>
              </a:spcBef>
              <a:spcAft>
                <a:spcPts val="0"/>
              </a:spcAft>
              <a:buNone/>
              <a:defRPr sz="1600">
                <a:solidFill>
                  <a:schemeClr val="dk1"/>
                </a:solidFill>
                <a:latin typeface="Arial"/>
                <a:ea typeface="Arial"/>
                <a:cs typeface="Arial"/>
                <a:sym typeface="Arial"/>
              </a:defRPr>
            </a:lvl1pPr>
            <a:lvl2pPr marL="0" lvl="1" indent="0" algn="r">
              <a:spcBef>
                <a:spcPts val="0"/>
              </a:spcBef>
              <a:spcAft>
                <a:spcPts val="0"/>
              </a:spcAft>
              <a:buNone/>
              <a:defRPr sz="1600">
                <a:solidFill>
                  <a:schemeClr val="dk1"/>
                </a:solidFill>
                <a:latin typeface="Arial"/>
                <a:ea typeface="Arial"/>
                <a:cs typeface="Arial"/>
                <a:sym typeface="Arial"/>
              </a:defRPr>
            </a:lvl2pPr>
            <a:lvl3pPr marL="0" lvl="2" indent="0" algn="r">
              <a:spcBef>
                <a:spcPts val="0"/>
              </a:spcBef>
              <a:spcAft>
                <a:spcPts val="0"/>
              </a:spcAft>
              <a:buNone/>
              <a:defRPr sz="1600">
                <a:solidFill>
                  <a:schemeClr val="dk1"/>
                </a:solidFill>
                <a:latin typeface="Arial"/>
                <a:ea typeface="Arial"/>
                <a:cs typeface="Arial"/>
                <a:sym typeface="Arial"/>
              </a:defRPr>
            </a:lvl3pPr>
            <a:lvl4pPr marL="0" lvl="3" indent="0" algn="r">
              <a:spcBef>
                <a:spcPts val="0"/>
              </a:spcBef>
              <a:spcAft>
                <a:spcPts val="0"/>
              </a:spcAft>
              <a:buNone/>
              <a:defRPr sz="1600">
                <a:solidFill>
                  <a:schemeClr val="dk1"/>
                </a:solidFill>
                <a:latin typeface="Arial"/>
                <a:ea typeface="Arial"/>
                <a:cs typeface="Arial"/>
                <a:sym typeface="Arial"/>
              </a:defRPr>
            </a:lvl4pPr>
            <a:lvl5pPr marL="0" lvl="4" indent="0" algn="r">
              <a:spcBef>
                <a:spcPts val="0"/>
              </a:spcBef>
              <a:spcAft>
                <a:spcPts val="0"/>
              </a:spcAft>
              <a:buNone/>
              <a:defRPr sz="1600">
                <a:solidFill>
                  <a:schemeClr val="dk1"/>
                </a:solidFill>
                <a:latin typeface="Arial"/>
                <a:ea typeface="Arial"/>
                <a:cs typeface="Arial"/>
                <a:sym typeface="Arial"/>
              </a:defRPr>
            </a:lvl5pPr>
            <a:lvl6pPr marL="0" lvl="5" indent="0" algn="r">
              <a:spcBef>
                <a:spcPts val="0"/>
              </a:spcBef>
              <a:spcAft>
                <a:spcPts val="0"/>
              </a:spcAft>
              <a:buNone/>
              <a:defRPr sz="1600">
                <a:solidFill>
                  <a:schemeClr val="dk1"/>
                </a:solidFill>
                <a:latin typeface="Arial"/>
                <a:ea typeface="Arial"/>
                <a:cs typeface="Arial"/>
                <a:sym typeface="Arial"/>
              </a:defRPr>
            </a:lvl6pPr>
            <a:lvl7pPr marL="0" lvl="6" indent="0" algn="r">
              <a:spcBef>
                <a:spcPts val="0"/>
              </a:spcBef>
              <a:spcAft>
                <a:spcPts val="0"/>
              </a:spcAft>
              <a:buNone/>
              <a:defRPr sz="1600">
                <a:solidFill>
                  <a:schemeClr val="dk1"/>
                </a:solidFill>
                <a:latin typeface="Arial"/>
                <a:ea typeface="Arial"/>
                <a:cs typeface="Arial"/>
                <a:sym typeface="Arial"/>
              </a:defRPr>
            </a:lvl7pPr>
            <a:lvl8pPr marL="0" lvl="7" indent="0" algn="r">
              <a:spcBef>
                <a:spcPts val="0"/>
              </a:spcBef>
              <a:spcAft>
                <a:spcPts val="0"/>
              </a:spcAft>
              <a:buNone/>
              <a:defRPr sz="1600">
                <a:solidFill>
                  <a:schemeClr val="dk1"/>
                </a:solidFill>
                <a:latin typeface="Arial"/>
                <a:ea typeface="Arial"/>
                <a:cs typeface="Arial"/>
                <a:sym typeface="Arial"/>
              </a:defRPr>
            </a:lvl8pPr>
            <a:lvl9pPr marL="0" lvl="8" indent="0" algn="r">
              <a:spcBef>
                <a:spcPts val="0"/>
              </a:spcBef>
              <a:spcAft>
                <a:spcPts val="0"/>
              </a:spcAft>
              <a:buNone/>
              <a:defRPr sz="1600">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比對" type="twoTxTwoObj">
  <p:cSld name="TWO_OBJECTS_WITH_TEXT">
    <p:spTree>
      <p:nvGrpSpPr>
        <p:cNvPr id="1" name="Shape 52"/>
        <p:cNvGrpSpPr/>
        <p:nvPr/>
      </p:nvGrpSpPr>
      <p:grpSpPr>
        <a:xfrm>
          <a:off x="0" y="0"/>
          <a:ext cx="0" cy="0"/>
          <a:chOff x="0" y="0"/>
          <a:chExt cx="0" cy="0"/>
        </a:xfrm>
      </p:grpSpPr>
      <p:sp>
        <p:nvSpPr>
          <p:cNvPr id="53" name="Google Shape;53;p2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2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SzPts val="1800"/>
              <a:buNone/>
              <a:defRPr sz="2400" b="1"/>
            </a:lvl1pPr>
            <a:lvl2pPr marL="914400" lvl="1" indent="-228600" algn="l">
              <a:spcBef>
                <a:spcPts val="400"/>
              </a:spcBef>
              <a:spcAft>
                <a:spcPts val="0"/>
              </a:spcAft>
              <a:buSzPts val="1500"/>
              <a:buNone/>
              <a:defRPr sz="2000" b="1"/>
            </a:lvl2pPr>
            <a:lvl3pPr marL="1371600" lvl="2" indent="-228600" algn="l">
              <a:spcBef>
                <a:spcPts val="360"/>
              </a:spcBef>
              <a:spcAft>
                <a:spcPts val="0"/>
              </a:spcAft>
              <a:buSzPts val="1170"/>
              <a:buNone/>
              <a:defRPr sz="1800" b="1"/>
            </a:lvl3pPr>
            <a:lvl4pPr marL="1828800" lvl="3" indent="-228600" algn="l">
              <a:spcBef>
                <a:spcPts val="320"/>
              </a:spcBef>
              <a:spcAft>
                <a:spcPts val="0"/>
              </a:spcAft>
              <a:buSzPts val="1600"/>
              <a:buNone/>
              <a:defRPr sz="1600" b="1"/>
            </a:lvl4pPr>
            <a:lvl5pPr marL="2286000" lvl="4" indent="-228600" algn="l">
              <a:spcBef>
                <a:spcPts val="320"/>
              </a:spcBef>
              <a:spcAft>
                <a:spcPts val="0"/>
              </a:spcAft>
              <a:buSzPts val="1280"/>
              <a:buNone/>
              <a:defRPr sz="1600" b="1"/>
            </a:lvl5pPr>
            <a:lvl6pPr marL="2743200" lvl="5" indent="-228600" algn="l">
              <a:spcBef>
                <a:spcPts val="320"/>
              </a:spcBef>
              <a:spcAft>
                <a:spcPts val="0"/>
              </a:spcAft>
              <a:buSzPts val="1280"/>
              <a:buNone/>
              <a:defRPr sz="1600" b="1"/>
            </a:lvl6pPr>
            <a:lvl7pPr marL="3200400" lvl="6" indent="-228600" algn="l">
              <a:spcBef>
                <a:spcPts val="320"/>
              </a:spcBef>
              <a:spcAft>
                <a:spcPts val="0"/>
              </a:spcAft>
              <a:buSzPts val="1280"/>
              <a:buNone/>
              <a:defRPr sz="1600" b="1"/>
            </a:lvl7pPr>
            <a:lvl8pPr marL="3657600" lvl="7" indent="-228600" algn="l">
              <a:spcBef>
                <a:spcPts val="320"/>
              </a:spcBef>
              <a:spcAft>
                <a:spcPts val="0"/>
              </a:spcAft>
              <a:buSzPts val="1280"/>
              <a:buNone/>
              <a:defRPr sz="1600" b="1"/>
            </a:lvl8pPr>
            <a:lvl9pPr marL="4114800" lvl="8" indent="-228600" algn="l">
              <a:spcBef>
                <a:spcPts val="320"/>
              </a:spcBef>
              <a:spcAft>
                <a:spcPts val="0"/>
              </a:spcAft>
              <a:buSzPts val="1280"/>
              <a:buNone/>
              <a:defRPr sz="1600" b="1"/>
            </a:lvl9pPr>
          </a:lstStyle>
          <a:p>
            <a:endParaRPr/>
          </a:p>
        </p:txBody>
      </p:sp>
      <p:sp>
        <p:nvSpPr>
          <p:cNvPr id="55" name="Google Shape;55;p2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Autofit/>
          </a:bodyPr>
          <a:lstStyle>
            <a:lvl1pPr marL="457200" lvl="0" indent="-342900" algn="l">
              <a:spcBef>
                <a:spcPts val="480"/>
              </a:spcBef>
              <a:spcAft>
                <a:spcPts val="0"/>
              </a:spcAft>
              <a:buSzPts val="1800"/>
              <a:buChar char="🞐"/>
              <a:defRPr sz="2400"/>
            </a:lvl1pPr>
            <a:lvl2pPr marL="914400" lvl="1" indent="-323850" algn="l">
              <a:spcBef>
                <a:spcPts val="400"/>
              </a:spcBef>
              <a:spcAft>
                <a:spcPts val="0"/>
              </a:spcAft>
              <a:buSzPts val="1500"/>
              <a:buChar char="■"/>
              <a:defRPr sz="2000"/>
            </a:lvl2pPr>
            <a:lvl3pPr marL="1371600" lvl="2" indent="-302894" algn="l">
              <a:spcBef>
                <a:spcPts val="360"/>
              </a:spcBef>
              <a:spcAft>
                <a:spcPts val="0"/>
              </a:spcAft>
              <a:buSzPts val="1170"/>
              <a:buChar char="🞐"/>
              <a:defRPr sz="1800"/>
            </a:lvl3pPr>
            <a:lvl4pPr marL="1828800" lvl="3" indent="-330200" algn="l">
              <a:spcBef>
                <a:spcPts val="320"/>
              </a:spcBef>
              <a:spcAft>
                <a:spcPts val="0"/>
              </a:spcAft>
              <a:buSzPts val="1600"/>
              <a:buChar char="▪"/>
              <a:defRPr sz="1600"/>
            </a:lvl4pPr>
            <a:lvl5pPr marL="2286000" lvl="4" indent="-309879" algn="l">
              <a:spcBef>
                <a:spcPts val="320"/>
              </a:spcBef>
              <a:spcAft>
                <a:spcPts val="0"/>
              </a:spcAft>
              <a:buSzPts val="1280"/>
              <a:buChar char="▪"/>
              <a:defRPr sz="1600"/>
            </a:lvl5pPr>
            <a:lvl6pPr marL="2743200" lvl="5" indent="-309879" algn="l">
              <a:spcBef>
                <a:spcPts val="320"/>
              </a:spcBef>
              <a:spcAft>
                <a:spcPts val="0"/>
              </a:spcAft>
              <a:buSzPts val="1280"/>
              <a:buChar char="▪"/>
              <a:defRPr sz="1600"/>
            </a:lvl6pPr>
            <a:lvl7pPr marL="3200400" lvl="6" indent="-309879" algn="l">
              <a:spcBef>
                <a:spcPts val="320"/>
              </a:spcBef>
              <a:spcAft>
                <a:spcPts val="0"/>
              </a:spcAft>
              <a:buSzPts val="1280"/>
              <a:buChar char="▪"/>
              <a:defRPr sz="1600"/>
            </a:lvl7pPr>
            <a:lvl8pPr marL="3657600" lvl="7" indent="-309879" algn="l">
              <a:spcBef>
                <a:spcPts val="320"/>
              </a:spcBef>
              <a:spcAft>
                <a:spcPts val="0"/>
              </a:spcAft>
              <a:buSzPts val="1280"/>
              <a:buChar char="▪"/>
              <a:defRPr sz="1600"/>
            </a:lvl8pPr>
            <a:lvl9pPr marL="4114800" lvl="8" indent="-309879" algn="l">
              <a:spcBef>
                <a:spcPts val="320"/>
              </a:spcBef>
              <a:spcAft>
                <a:spcPts val="0"/>
              </a:spcAft>
              <a:buSzPts val="1280"/>
              <a:buChar char="▪"/>
              <a:defRPr sz="1600"/>
            </a:lvl9pPr>
          </a:lstStyle>
          <a:p>
            <a:endParaRPr/>
          </a:p>
        </p:txBody>
      </p:sp>
      <p:sp>
        <p:nvSpPr>
          <p:cNvPr id="56" name="Google Shape;56;p26"/>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SzPts val="1800"/>
              <a:buNone/>
              <a:defRPr sz="2400" b="1"/>
            </a:lvl1pPr>
            <a:lvl2pPr marL="914400" lvl="1" indent="-228600" algn="l">
              <a:spcBef>
                <a:spcPts val="400"/>
              </a:spcBef>
              <a:spcAft>
                <a:spcPts val="0"/>
              </a:spcAft>
              <a:buSzPts val="1500"/>
              <a:buNone/>
              <a:defRPr sz="2000" b="1"/>
            </a:lvl2pPr>
            <a:lvl3pPr marL="1371600" lvl="2" indent="-228600" algn="l">
              <a:spcBef>
                <a:spcPts val="360"/>
              </a:spcBef>
              <a:spcAft>
                <a:spcPts val="0"/>
              </a:spcAft>
              <a:buSzPts val="1170"/>
              <a:buNone/>
              <a:defRPr sz="1800" b="1"/>
            </a:lvl3pPr>
            <a:lvl4pPr marL="1828800" lvl="3" indent="-228600" algn="l">
              <a:spcBef>
                <a:spcPts val="320"/>
              </a:spcBef>
              <a:spcAft>
                <a:spcPts val="0"/>
              </a:spcAft>
              <a:buSzPts val="1600"/>
              <a:buNone/>
              <a:defRPr sz="1600" b="1"/>
            </a:lvl4pPr>
            <a:lvl5pPr marL="2286000" lvl="4" indent="-228600" algn="l">
              <a:spcBef>
                <a:spcPts val="320"/>
              </a:spcBef>
              <a:spcAft>
                <a:spcPts val="0"/>
              </a:spcAft>
              <a:buSzPts val="1280"/>
              <a:buNone/>
              <a:defRPr sz="1600" b="1"/>
            </a:lvl5pPr>
            <a:lvl6pPr marL="2743200" lvl="5" indent="-228600" algn="l">
              <a:spcBef>
                <a:spcPts val="320"/>
              </a:spcBef>
              <a:spcAft>
                <a:spcPts val="0"/>
              </a:spcAft>
              <a:buSzPts val="1280"/>
              <a:buNone/>
              <a:defRPr sz="1600" b="1"/>
            </a:lvl6pPr>
            <a:lvl7pPr marL="3200400" lvl="6" indent="-228600" algn="l">
              <a:spcBef>
                <a:spcPts val="320"/>
              </a:spcBef>
              <a:spcAft>
                <a:spcPts val="0"/>
              </a:spcAft>
              <a:buSzPts val="1280"/>
              <a:buNone/>
              <a:defRPr sz="1600" b="1"/>
            </a:lvl7pPr>
            <a:lvl8pPr marL="3657600" lvl="7" indent="-228600" algn="l">
              <a:spcBef>
                <a:spcPts val="320"/>
              </a:spcBef>
              <a:spcAft>
                <a:spcPts val="0"/>
              </a:spcAft>
              <a:buSzPts val="1280"/>
              <a:buNone/>
              <a:defRPr sz="1600" b="1"/>
            </a:lvl8pPr>
            <a:lvl9pPr marL="4114800" lvl="8" indent="-228600" algn="l">
              <a:spcBef>
                <a:spcPts val="320"/>
              </a:spcBef>
              <a:spcAft>
                <a:spcPts val="0"/>
              </a:spcAft>
              <a:buSzPts val="1280"/>
              <a:buNone/>
              <a:defRPr sz="1600" b="1"/>
            </a:lvl9pPr>
          </a:lstStyle>
          <a:p>
            <a:endParaRPr/>
          </a:p>
        </p:txBody>
      </p:sp>
      <p:sp>
        <p:nvSpPr>
          <p:cNvPr id="57" name="Google Shape;57;p26"/>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Autofit/>
          </a:bodyPr>
          <a:lstStyle>
            <a:lvl1pPr marL="457200" lvl="0" indent="-342900" algn="l">
              <a:spcBef>
                <a:spcPts val="480"/>
              </a:spcBef>
              <a:spcAft>
                <a:spcPts val="0"/>
              </a:spcAft>
              <a:buSzPts val="1800"/>
              <a:buChar char="🞐"/>
              <a:defRPr sz="2400"/>
            </a:lvl1pPr>
            <a:lvl2pPr marL="914400" lvl="1" indent="-323850" algn="l">
              <a:spcBef>
                <a:spcPts val="400"/>
              </a:spcBef>
              <a:spcAft>
                <a:spcPts val="0"/>
              </a:spcAft>
              <a:buSzPts val="1500"/>
              <a:buChar char="■"/>
              <a:defRPr sz="2000"/>
            </a:lvl2pPr>
            <a:lvl3pPr marL="1371600" lvl="2" indent="-302894" algn="l">
              <a:spcBef>
                <a:spcPts val="360"/>
              </a:spcBef>
              <a:spcAft>
                <a:spcPts val="0"/>
              </a:spcAft>
              <a:buSzPts val="1170"/>
              <a:buChar char="🞐"/>
              <a:defRPr sz="1800"/>
            </a:lvl3pPr>
            <a:lvl4pPr marL="1828800" lvl="3" indent="-330200" algn="l">
              <a:spcBef>
                <a:spcPts val="320"/>
              </a:spcBef>
              <a:spcAft>
                <a:spcPts val="0"/>
              </a:spcAft>
              <a:buSzPts val="1600"/>
              <a:buChar char="▪"/>
              <a:defRPr sz="1600"/>
            </a:lvl4pPr>
            <a:lvl5pPr marL="2286000" lvl="4" indent="-309879" algn="l">
              <a:spcBef>
                <a:spcPts val="320"/>
              </a:spcBef>
              <a:spcAft>
                <a:spcPts val="0"/>
              </a:spcAft>
              <a:buSzPts val="1280"/>
              <a:buChar char="▪"/>
              <a:defRPr sz="1600"/>
            </a:lvl5pPr>
            <a:lvl6pPr marL="2743200" lvl="5" indent="-309879" algn="l">
              <a:spcBef>
                <a:spcPts val="320"/>
              </a:spcBef>
              <a:spcAft>
                <a:spcPts val="0"/>
              </a:spcAft>
              <a:buSzPts val="1280"/>
              <a:buChar char="▪"/>
              <a:defRPr sz="1600"/>
            </a:lvl6pPr>
            <a:lvl7pPr marL="3200400" lvl="6" indent="-309879" algn="l">
              <a:spcBef>
                <a:spcPts val="320"/>
              </a:spcBef>
              <a:spcAft>
                <a:spcPts val="0"/>
              </a:spcAft>
              <a:buSzPts val="1280"/>
              <a:buChar char="▪"/>
              <a:defRPr sz="1600"/>
            </a:lvl7pPr>
            <a:lvl8pPr marL="3657600" lvl="7" indent="-309879" algn="l">
              <a:spcBef>
                <a:spcPts val="320"/>
              </a:spcBef>
              <a:spcAft>
                <a:spcPts val="0"/>
              </a:spcAft>
              <a:buSzPts val="1280"/>
              <a:buChar char="▪"/>
              <a:defRPr sz="1600"/>
            </a:lvl8pPr>
            <a:lvl9pPr marL="4114800" lvl="8" indent="-309879" algn="l">
              <a:spcBef>
                <a:spcPts val="320"/>
              </a:spcBef>
              <a:spcAft>
                <a:spcPts val="0"/>
              </a:spcAft>
              <a:buSzPts val="1280"/>
              <a:buChar char="▪"/>
              <a:defRPr sz="1600"/>
            </a:lvl9pPr>
          </a:lstStyle>
          <a:p>
            <a:endParaRPr/>
          </a:p>
        </p:txBody>
      </p:sp>
      <p:sp>
        <p:nvSpPr>
          <p:cNvPr id="58" name="Google Shape;58;p26"/>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9" name="Google Shape;59;p26"/>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lvl1pPr marL="0" lvl="0" indent="0" algn="r">
              <a:spcBef>
                <a:spcPts val="0"/>
              </a:spcBef>
              <a:spcAft>
                <a:spcPts val="0"/>
              </a:spcAft>
              <a:buNone/>
              <a:defRPr sz="1600">
                <a:solidFill>
                  <a:schemeClr val="dk1"/>
                </a:solidFill>
                <a:latin typeface="Arial"/>
                <a:ea typeface="Arial"/>
                <a:cs typeface="Arial"/>
                <a:sym typeface="Arial"/>
              </a:defRPr>
            </a:lvl1pPr>
            <a:lvl2pPr marL="0" lvl="1" indent="0" algn="r">
              <a:spcBef>
                <a:spcPts val="0"/>
              </a:spcBef>
              <a:spcAft>
                <a:spcPts val="0"/>
              </a:spcAft>
              <a:buNone/>
              <a:defRPr sz="1600">
                <a:solidFill>
                  <a:schemeClr val="dk1"/>
                </a:solidFill>
                <a:latin typeface="Arial"/>
                <a:ea typeface="Arial"/>
                <a:cs typeface="Arial"/>
                <a:sym typeface="Arial"/>
              </a:defRPr>
            </a:lvl2pPr>
            <a:lvl3pPr marL="0" lvl="2" indent="0" algn="r">
              <a:spcBef>
                <a:spcPts val="0"/>
              </a:spcBef>
              <a:spcAft>
                <a:spcPts val="0"/>
              </a:spcAft>
              <a:buNone/>
              <a:defRPr sz="1600">
                <a:solidFill>
                  <a:schemeClr val="dk1"/>
                </a:solidFill>
                <a:latin typeface="Arial"/>
                <a:ea typeface="Arial"/>
                <a:cs typeface="Arial"/>
                <a:sym typeface="Arial"/>
              </a:defRPr>
            </a:lvl3pPr>
            <a:lvl4pPr marL="0" lvl="3" indent="0" algn="r">
              <a:spcBef>
                <a:spcPts val="0"/>
              </a:spcBef>
              <a:spcAft>
                <a:spcPts val="0"/>
              </a:spcAft>
              <a:buNone/>
              <a:defRPr sz="1600">
                <a:solidFill>
                  <a:schemeClr val="dk1"/>
                </a:solidFill>
                <a:latin typeface="Arial"/>
                <a:ea typeface="Arial"/>
                <a:cs typeface="Arial"/>
                <a:sym typeface="Arial"/>
              </a:defRPr>
            </a:lvl4pPr>
            <a:lvl5pPr marL="0" lvl="4" indent="0" algn="r">
              <a:spcBef>
                <a:spcPts val="0"/>
              </a:spcBef>
              <a:spcAft>
                <a:spcPts val="0"/>
              </a:spcAft>
              <a:buNone/>
              <a:defRPr sz="1600">
                <a:solidFill>
                  <a:schemeClr val="dk1"/>
                </a:solidFill>
                <a:latin typeface="Arial"/>
                <a:ea typeface="Arial"/>
                <a:cs typeface="Arial"/>
                <a:sym typeface="Arial"/>
              </a:defRPr>
            </a:lvl5pPr>
            <a:lvl6pPr marL="0" lvl="5" indent="0" algn="r">
              <a:spcBef>
                <a:spcPts val="0"/>
              </a:spcBef>
              <a:spcAft>
                <a:spcPts val="0"/>
              </a:spcAft>
              <a:buNone/>
              <a:defRPr sz="1600">
                <a:solidFill>
                  <a:schemeClr val="dk1"/>
                </a:solidFill>
                <a:latin typeface="Arial"/>
                <a:ea typeface="Arial"/>
                <a:cs typeface="Arial"/>
                <a:sym typeface="Arial"/>
              </a:defRPr>
            </a:lvl6pPr>
            <a:lvl7pPr marL="0" lvl="6" indent="0" algn="r">
              <a:spcBef>
                <a:spcPts val="0"/>
              </a:spcBef>
              <a:spcAft>
                <a:spcPts val="0"/>
              </a:spcAft>
              <a:buNone/>
              <a:defRPr sz="1600">
                <a:solidFill>
                  <a:schemeClr val="dk1"/>
                </a:solidFill>
                <a:latin typeface="Arial"/>
                <a:ea typeface="Arial"/>
                <a:cs typeface="Arial"/>
                <a:sym typeface="Arial"/>
              </a:defRPr>
            </a:lvl7pPr>
            <a:lvl8pPr marL="0" lvl="7" indent="0" algn="r">
              <a:spcBef>
                <a:spcPts val="0"/>
              </a:spcBef>
              <a:spcAft>
                <a:spcPts val="0"/>
              </a:spcAft>
              <a:buNone/>
              <a:defRPr sz="1600">
                <a:solidFill>
                  <a:schemeClr val="dk1"/>
                </a:solidFill>
                <a:latin typeface="Arial"/>
                <a:ea typeface="Arial"/>
                <a:cs typeface="Arial"/>
                <a:sym typeface="Arial"/>
              </a:defRPr>
            </a:lvl8pPr>
            <a:lvl9pPr marL="0" lvl="8" indent="0" algn="r">
              <a:spcBef>
                <a:spcPts val="0"/>
              </a:spcBef>
              <a:spcAft>
                <a:spcPts val="0"/>
              </a:spcAft>
              <a:buNone/>
              <a:defRPr sz="1600">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只有標題" type="titleOnly">
  <p:cSld name="TITLE_ONLY">
    <p:spTree>
      <p:nvGrpSpPr>
        <p:cNvPr id="1" name="Shape 60"/>
        <p:cNvGrpSpPr/>
        <p:nvPr/>
      </p:nvGrpSpPr>
      <p:grpSpPr>
        <a:xfrm>
          <a:off x="0" y="0"/>
          <a:ext cx="0" cy="0"/>
          <a:chOff x="0" y="0"/>
          <a:chExt cx="0" cy="0"/>
        </a:xfrm>
      </p:grpSpPr>
      <p:sp>
        <p:nvSpPr>
          <p:cNvPr id="61" name="Google Shape;61;p27"/>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27"/>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63" name="Google Shape;63;p27"/>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lvl1pPr marL="0" lvl="0" indent="0" algn="r">
              <a:spcBef>
                <a:spcPts val="0"/>
              </a:spcBef>
              <a:spcAft>
                <a:spcPts val="0"/>
              </a:spcAft>
              <a:buNone/>
              <a:defRPr sz="1600">
                <a:solidFill>
                  <a:schemeClr val="dk1"/>
                </a:solidFill>
                <a:latin typeface="Arial"/>
                <a:ea typeface="Arial"/>
                <a:cs typeface="Arial"/>
                <a:sym typeface="Arial"/>
              </a:defRPr>
            </a:lvl1pPr>
            <a:lvl2pPr marL="0" lvl="1" indent="0" algn="r">
              <a:spcBef>
                <a:spcPts val="0"/>
              </a:spcBef>
              <a:spcAft>
                <a:spcPts val="0"/>
              </a:spcAft>
              <a:buNone/>
              <a:defRPr sz="1600">
                <a:solidFill>
                  <a:schemeClr val="dk1"/>
                </a:solidFill>
                <a:latin typeface="Arial"/>
                <a:ea typeface="Arial"/>
                <a:cs typeface="Arial"/>
                <a:sym typeface="Arial"/>
              </a:defRPr>
            </a:lvl2pPr>
            <a:lvl3pPr marL="0" lvl="2" indent="0" algn="r">
              <a:spcBef>
                <a:spcPts val="0"/>
              </a:spcBef>
              <a:spcAft>
                <a:spcPts val="0"/>
              </a:spcAft>
              <a:buNone/>
              <a:defRPr sz="1600">
                <a:solidFill>
                  <a:schemeClr val="dk1"/>
                </a:solidFill>
                <a:latin typeface="Arial"/>
                <a:ea typeface="Arial"/>
                <a:cs typeface="Arial"/>
                <a:sym typeface="Arial"/>
              </a:defRPr>
            </a:lvl3pPr>
            <a:lvl4pPr marL="0" lvl="3" indent="0" algn="r">
              <a:spcBef>
                <a:spcPts val="0"/>
              </a:spcBef>
              <a:spcAft>
                <a:spcPts val="0"/>
              </a:spcAft>
              <a:buNone/>
              <a:defRPr sz="1600">
                <a:solidFill>
                  <a:schemeClr val="dk1"/>
                </a:solidFill>
                <a:latin typeface="Arial"/>
                <a:ea typeface="Arial"/>
                <a:cs typeface="Arial"/>
                <a:sym typeface="Arial"/>
              </a:defRPr>
            </a:lvl4pPr>
            <a:lvl5pPr marL="0" lvl="4" indent="0" algn="r">
              <a:spcBef>
                <a:spcPts val="0"/>
              </a:spcBef>
              <a:spcAft>
                <a:spcPts val="0"/>
              </a:spcAft>
              <a:buNone/>
              <a:defRPr sz="1600">
                <a:solidFill>
                  <a:schemeClr val="dk1"/>
                </a:solidFill>
                <a:latin typeface="Arial"/>
                <a:ea typeface="Arial"/>
                <a:cs typeface="Arial"/>
                <a:sym typeface="Arial"/>
              </a:defRPr>
            </a:lvl5pPr>
            <a:lvl6pPr marL="0" lvl="5" indent="0" algn="r">
              <a:spcBef>
                <a:spcPts val="0"/>
              </a:spcBef>
              <a:spcAft>
                <a:spcPts val="0"/>
              </a:spcAft>
              <a:buNone/>
              <a:defRPr sz="1600">
                <a:solidFill>
                  <a:schemeClr val="dk1"/>
                </a:solidFill>
                <a:latin typeface="Arial"/>
                <a:ea typeface="Arial"/>
                <a:cs typeface="Arial"/>
                <a:sym typeface="Arial"/>
              </a:defRPr>
            </a:lvl6pPr>
            <a:lvl7pPr marL="0" lvl="6" indent="0" algn="r">
              <a:spcBef>
                <a:spcPts val="0"/>
              </a:spcBef>
              <a:spcAft>
                <a:spcPts val="0"/>
              </a:spcAft>
              <a:buNone/>
              <a:defRPr sz="1600">
                <a:solidFill>
                  <a:schemeClr val="dk1"/>
                </a:solidFill>
                <a:latin typeface="Arial"/>
                <a:ea typeface="Arial"/>
                <a:cs typeface="Arial"/>
                <a:sym typeface="Arial"/>
              </a:defRPr>
            </a:lvl7pPr>
            <a:lvl8pPr marL="0" lvl="7" indent="0" algn="r">
              <a:spcBef>
                <a:spcPts val="0"/>
              </a:spcBef>
              <a:spcAft>
                <a:spcPts val="0"/>
              </a:spcAft>
              <a:buNone/>
              <a:defRPr sz="1600">
                <a:solidFill>
                  <a:schemeClr val="dk1"/>
                </a:solidFill>
                <a:latin typeface="Arial"/>
                <a:ea typeface="Arial"/>
                <a:cs typeface="Arial"/>
                <a:sym typeface="Arial"/>
              </a:defRPr>
            </a:lvl8pPr>
            <a:lvl9pPr marL="0" lvl="8" indent="0" algn="r">
              <a:spcBef>
                <a:spcPts val="0"/>
              </a:spcBef>
              <a:spcAft>
                <a:spcPts val="0"/>
              </a:spcAft>
              <a:buNone/>
              <a:defRPr sz="1600">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空白" type="blank">
  <p:cSld name="BLANK">
    <p:spTree>
      <p:nvGrpSpPr>
        <p:cNvPr id="1" name="Shape 64"/>
        <p:cNvGrpSpPr/>
        <p:nvPr/>
      </p:nvGrpSpPr>
      <p:grpSpPr>
        <a:xfrm>
          <a:off x="0" y="0"/>
          <a:ext cx="0" cy="0"/>
          <a:chOff x="0" y="0"/>
          <a:chExt cx="0" cy="0"/>
        </a:xfrm>
      </p:grpSpPr>
      <p:sp>
        <p:nvSpPr>
          <p:cNvPr id="65" name="Google Shape;65;p28"/>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66" name="Google Shape;66;p28"/>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lvl1pPr marL="0" lvl="0" indent="0" algn="r">
              <a:spcBef>
                <a:spcPts val="0"/>
              </a:spcBef>
              <a:spcAft>
                <a:spcPts val="0"/>
              </a:spcAft>
              <a:buNone/>
              <a:defRPr sz="1600">
                <a:solidFill>
                  <a:schemeClr val="dk1"/>
                </a:solidFill>
                <a:latin typeface="Arial"/>
                <a:ea typeface="Arial"/>
                <a:cs typeface="Arial"/>
                <a:sym typeface="Arial"/>
              </a:defRPr>
            </a:lvl1pPr>
            <a:lvl2pPr marL="0" lvl="1" indent="0" algn="r">
              <a:spcBef>
                <a:spcPts val="0"/>
              </a:spcBef>
              <a:spcAft>
                <a:spcPts val="0"/>
              </a:spcAft>
              <a:buNone/>
              <a:defRPr sz="1600">
                <a:solidFill>
                  <a:schemeClr val="dk1"/>
                </a:solidFill>
                <a:latin typeface="Arial"/>
                <a:ea typeface="Arial"/>
                <a:cs typeface="Arial"/>
                <a:sym typeface="Arial"/>
              </a:defRPr>
            </a:lvl2pPr>
            <a:lvl3pPr marL="0" lvl="2" indent="0" algn="r">
              <a:spcBef>
                <a:spcPts val="0"/>
              </a:spcBef>
              <a:spcAft>
                <a:spcPts val="0"/>
              </a:spcAft>
              <a:buNone/>
              <a:defRPr sz="1600">
                <a:solidFill>
                  <a:schemeClr val="dk1"/>
                </a:solidFill>
                <a:latin typeface="Arial"/>
                <a:ea typeface="Arial"/>
                <a:cs typeface="Arial"/>
                <a:sym typeface="Arial"/>
              </a:defRPr>
            </a:lvl3pPr>
            <a:lvl4pPr marL="0" lvl="3" indent="0" algn="r">
              <a:spcBef>
                <a:spcPts val="0"/>
              </a:spcBef>
              <a:spcAft>
                <a:spcPts val="0"/>
              </a:spcAft>
              <a:buNone/>
              <a:defRPr sz="1600">
                <a:solidFill>
                  <a:schemeClr val="dk1"/>
                </a:solidFill>
                <a:latin typeface="Arial"/>
                <a:ea typeface="Arial"/>
                <a:cs typeface="Arial"/>
                <a:sym typeface="Arial"/>
              </a:defRPr>
            </a:lvl4pPr>
            <a:lvl5pPr marL="0" lvl="4" indent="0" algn="r">
              <a:spcBef>
                <a:spcPts val="0"/>
              </a:spcBef>
              <a:spcAft>
                <a:spcPts val="0"/>
              </a:spcAft>
              <a:buNone/>
              <a:defRPr sz="1600">
                <a:solidFill>
                  <a:schemeClr val="dk1"/>
                </a:solidFill>
                <a:latin typeface="Arial"/>
                <a:ea typeface="Arial"/>
                <a:cs typeface="Arial"/>
                <a:sym typeface="Arial"/>
              </a:defRPr>
            </a:lvl5pPr>
            <a:lvl6pPr marL="0" lvl="5" indent="0" algn="r">
              <a:spcBef>
                <a:spcPts val="0"/>
              </a:spcBef>
              <a:spcAft>
                <a:spcPts val="0"/>
              </a:spcAft>
              <a:buNone/>
              <a:defRPr sz="1600">
                <a:solidFill>
                  <a:schemeClr val="dk1"/>
                </a:solidFill>
                <a:latin typeface="Arial"/>
                <a:ea typeface="Arial"/>
                <a:cs typeface="Arial"/>
                <a:sym typeface="Arial"/>
              </a:defRPr>
            </a:lvl6pPr>
            <a:lvl7pPr marL="0" lvl="6" indent="0" algn="r">
              <a:spcBef>
                <a:spcPts val="0"/>
              </a:spcBef>
              <a:spcAft>
                <a:spcPts val="0"/>
              </a:spcAft>
              <a:buNone/>
              <a:defRPr sz="1600">
                <a:solidFill>
                  <a:schemeClr val="dk1"/>
                </a:solidFill>
                <a:latin typeface="Arial"/>
                <a:ea typeface="Arial"/>
                <a:cs typeface="Arial"/>
                <a:sym typeface="Arial"/>
              </a:defRPr>
            </a:lvl7pPr>
            <a:lvl8pPr marL="0" lvl="7" indent="0" algn="r">
              <a:spcBef>
                <a:spcPts val="0"/>
              </a:spcBef>
              <a:spcAft>
                <a:spcPts val="0"/>
              </a:spcAft>
              <a:buNone/>
              <a:defRPr sz="1600">
                <a:solidFill>
                  <a:schemeClr val="dk1"/>
                </a:solidFill>
                <a:latin typeface="Arial"/>
                <a:ea typeface="Arial"/>
                <a:cs typeface="Arial"/>
                <a:sym typeface="Arial"/>
              </a:defRPr>
            </a:lvl8pPr>
            <a:lvl9pPr marL="0" lvl="8" indent="0" algn="r">
              <a:spcBef>
                <a:spcPts val="0"/>
              </a:spcBef>
              <a:spcAft>
                <a:spcPts val="0"/>
              </a:spcAft>
              <a:buNone/>
              <a:defRPr sz="1600">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含標題的內容" type="objTx">
  <p:cSld name="OBJECT_WITH_CAPTION_TEXT">
    <p:spTree>
      <p:nvGrpSpPr>
        <p:cNvPr id="1" name="Shape 67"/>
        <p:cNvGrpSpPr/>
        <p:nvPr/>
      </p:nvGrpSpPr>
      <p:grpSpPr>
        <a:xfrm>
          <a:off x="0" y="0"/>
          <a:ext cx="0" cy="0"/>
          <a:chOff x="0" y="0"/>
          <a:chExt cx="0" cy="0"/>
        </a:xfrm>
      </p:grpSpPr>
      <p:sp>
        <p:nvSpPr>
          <p:cNvPr id="68" name="Google Shape;68;p2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2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Autofit/>
          </a:bodyPr>
          <a:lstStyle>
            <a:lvl1pPr marL="457200" lvl="0" indent="-381000" algn="l">
              <a:spcBef>
                <a:spcPts val="640"/>
              </a:spcBef>
              <a:spcAft>
                <a:spcPts val="0"/>
              </a:spcAft>
              <a:buSzPts val="2400"/>
              <a:buChar char="🞐"/>
              <a:defRPr sz="3200"/>
            </a:lvl1pPr>
            <a:lvl2pPr marL="914400" lvl="1" indent="-361950" algn="l">
              <a:spcBef>
                <a:spcPts val="560"/>
              </a:spcBef>
              <a:spcAft>
                <a:spcPts val="0"/>
              </a:spcAft>
              <a:buSzPts val="2100"/>
              <a:buChar char="■"/>
              <a:defRPr sz="2800"/>
            </a:lvl2pPr>
            <a:lvl3pPr marL="1371600" lvl="2" indent="-327660" algn="l">
              <a:spcBef>
                <a:spcPts val="480"/>
              </a:spcBef>
              <a:spcAft>
                <a:spcPts val="0"/>
              </a:spcAft>
              <a:buSzPts val="1560"/>
              <a:buChar char="🞐"/>
              <a:defRPr sz="2400"/>
            </a:lvl3pPr>
            <a:lvl4pPr marL="1828800" lvl="3" indent="-355600" algn="l">
              <a:spcBef>
                <a:spcPts val="400"/>
              </a:spcBef>
              <a:spcAft>
                <a:spcPts val="0"/>
              </a:spcAft>
              <a:buSzPts val="2000"/>
              <a:buChar char="▪"/>
              <a:defRPr sz="2000"/>
            </a:lvl4pPr>
            <a:lvl5pPr marL="2286000" lvl="4" indent="-330200" algn="l">
              <a:spcBef>
                <a:spcPts val="400"/>
              </a:spcBef>
              <a:spcAft>
                <a:spcPts val="0"/>
              </a:spcAft>
              <a:buSzPts val="1600"/>
              <a:buChar char="▪"/>
              <a:defRPr sz="2000"/>
            </a:lvl5pPr>
            <a:lvl6pPr marL="2743200" lvl="5" indent="-330200" algn="l">
              <a:spcBef>
                <a:spcPts val="400"/>
              </a:spcBef>
              <a:spcAft>
                <a:spcPts val="0"/>
              </a:spcAft>
              <a:buSzPts val="1600"/>
              <a:buChar char="▪"/>
              <a:defRPr sz="2000"/>
            </a:lvl6pPr>
            <a:lvl7pPr marL="3200400" lvl="6" indent="-330200" algn="l">
              <a:spcBef>
                <a:spcPts val="400"/>
              </a:spcBef>
              <a:spcAft>
                <a:spcPts val="0"/>
              </a:spcAft>
              <a:buSzPts val="1600"/>
              <a:buChar char="▪"/>
              <a:defRPr sz="2000"/>
            </a:lvl7pPr>
            <a:lvl8pPr marL="3657600" lvl="7" indent="-330200" algn="l">
              <a:spcBef>
                <a:spcPts val="400"/>
              </a:spcBef>
              <a:spcAft>
                <a:spcPts val="0"/>
              </a:spcAft>
              <a:buSzPts val="1600"/>
              <a:buChar char="▪"/>
              <a:defRPr sz="2000"/>
            </a:lvl8pPr>
            <a:lvl9pPr marL="4114800" lvl="8" indent="-330200" algn="l">
              <a:spcBef>
                <a:spcPts val="400"/>
              </a:spcBef>
              <a:spcAft>
                <a:spcPts val="0"/>
              </a:spcAft>
              <a:buSzPts val="1600"/>
              <a:buChar char="▪"/>
              <a:defRPr sz="2000"/>
            </a:lvl9pPr>
          </a:lstStyle>
          <a:p>
            <a:endParaRPr/>
          </a:p>
        </p:txBody>
      </p:sp>
      <p:sp>
        <p:nvSpPr>
          <p:cNvPr id="70" name="Google Shape;70;p2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SzPts val="1050"/>
              <a:buNone/>
              <a:defRPr sz="1400"/>
            </a:lvl1pPr>
            <a:lvl2pPr marL="914400" lvl="1" indent="-228600" algn="l">
              <a:spcBef>
                <a:spcPts val="240"/>
              </a:spcBef>
              <a:spcAft>
                <a:spcPts val="0"/>
              </a:spcAft>
              <a:buSzPts val="900"/>
              <a:buNone/>
              <a:defRPr sz="1200"/>
            </a:lvl2pPr>
            <a:lvl3pPr marL="1371600" lvl="2" indent="-228600" algn="l">
              <a:spcBef>
                <a:spcPts val="200"/>
              </a:spcBef>
              <a:spcAft>
                <a:spcPts val="0"/>
              </a:spcAft>
              <a:buSzPts val="650"/>
              <a:buNone/>
              <a:defRPr sz="1000"/>
            </a:lvl3pPr>
            <a:lvl4pPr marL="1828800" lvl="3" indent="-228600" algn="l">
              <a:spcBef>
                <a:spcPts val="180"/>
              </a:spcBef>
              <a:spcAft>
                <a:spcPts val="0"/>
              </a:spcAft>
              <a:buSzPts val="900"/>
              <a:buNone/>
              <a:defRPr sz="900"/>
            </a:lvl4pPr>
            <a:lvl5pPr marL="2286000" lvl="4" indent="-228600" algn="l">
              <a:spcBef>
                <a:spcPts val="180"/>
              </a:spcBef>
              <a:spcAft>
                <a:spcPts val="0"/>
              </a:spcAft>
              <a:buSzPts val="720"/>
              <a:buNone/>
              <a:defRPr sz="900"/>
            </a:lvl5pPr>
            <a:lvl6pPr marL="2743200" lvl="5" indent="-228600" algn="l">
              <a:spcBef>
                <a:spcPts val="180"/>
              </a:spcBef>
              <a:spcAft>
                <a:spcPts val="0"/>
              </a:spcAft>
              <a:buSzPts val="720"/>
              <a:buNone/>
              <a:defRPr sz="900"/>
            </a:lvl6pPr>
            <a:lvl7pPr marL="3200400" lvl="6" indent="-228600" algn="l">
              <a:spcBef>
                <a:spcPts val="180"/>
              </a:spcBef>
              <a:spcAft>
                <a:spcPts val="0"/>
              </a:spcAft>
              <a:buSzPts val="720"/>
              <a:buNone/>
              <a:defRPr sz="900"/>
            </a:lvl7pPr>
            <a:lvl8pPr marL="3657600" lvl="7" indent="-228600" algn="l">
              <a:spcBef>
                <a:spcPts val="180"/>
              </a:spcBef>
              <a:spcAft>
                <a:spcPts val="0"/>
              </a:spcAft>
              <a:buSzPts val="720"/>
              <a:buNone/>
              <a:defRPr sz="900"/>
            </a:lvl8pPr>
            <a:lvl9pPr marL="4114800" lvl="8" indent="-228600" algn="l">
              <a:spcBef>
                <a:spcPts val="180"/>
              </a:spcBef>
              <a:spcAft>
                <a:spcPts val="0"/>
              </a:spcAft>
              <a:buSzPts val="720"/>
              <a:buNone/>
              <a:defRPr sz="900"/>
            </a:lvl9pPr>
          </a:lstStyle>
          <a:p>
            <a:endParaRPr/>
          </a:p>
        </p:txBody>
      </p:sp>
      <p:sp>
        <p:nvSpPr>
          <p:cNvPr id="71" name="Google Shape;71;p29"/>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72" name="Google Shape;72;p29"/>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lvl1pPr marL="0" lvl="0" indent="0" algn="r">
              <a:spcBef>
                <a:spcPts val="0"/>
              </a:spcBef>
              <a:spcAft>
                <a:spcPts val="0"/>
              </a:spcAft>
              <a:buNone/>
              <a:defRPr sz="1600">
                <a:solidFill>
                  <a:schemeClr val="dk1"/>
                </a:solidFill>
                <a:latin typeface="Arial"/>
                <a:ea typeface="Arial"/>
                <a:cs typeface="Arial"/>
                <a:sym typeface="Arial"/>
              </a:defRPr>
            </a:lvl1pPr>
            <a:lvl2pPr marL="0" lvl="1" indent="0" algn="r">
              <a:spcBef>
                <a:spcPts val="0"/>
              </a:spcBef>
              <a:spcAft>
                <a:spcPts val="0"/>
              </a:spcAft>
              <a:buNone/>
              <a:defRPr sz="1600">
                <a:solidFill>
                  <a:schemeClr val="dk1"/>
                </a:solidFill>
                <a:latin typeface="Arial"/>
                <a:ea typeface="Arial"/>
                <a:cs typeface="Arial"/>
                <a:sym typeface="Arial"/>
              </a:defRPr>
            </a:lvl2pPr>
            <a:lvl3pPr marL="0" lvl="2" indent="0" algn="r">
              <a:spcBef>
                <a:spcPts val="0"/>
              </a:spcBef>
              <a:spcAft>
                <a:spcPts val="0"/>
              </a:spcAft>
              <a:buNone/>
              <a:defRPr sz="1600">
                <a:solidFill>
                  <a:schemeClr val="dk1"/>
                </a:solidFill>
                <a:latin typeface="Arial"/>
                <a:ea typeface="Arial"/>
                <a:cs typeface="Arial"/>
                <a:sym typeface="Arial"/>
              </a:defRPr>
            </a:lvl3pPr>
            <a:lvl4pPr marL="0" lvl="3" indent="0" algn="r">
              <a:spcBef>
                <a:spcPts val="0"/>
              </a:spcBef>
              <a:spcAft>
                <a:spcPts val="0"/>
              </a:spcAft>
              <a:buNone/>
              <a:defRPr sz="1600">
                <a:solidFill>
                  <a:schemeClr val="dk1"/>
                </a:solidFill>
                <a:latin typeface="Arial"/>
                <a:ea typeface="Arial"/>
                <a:cs typeface="Arial"/>
                <a:sym typeface="Arial"/>
              </a:defRPr>
            </a:lvl4pPr>
            <a:lvl5pPr marL="0" lvl="4" indent="0" algn="r">
              <a:spcBef>
                <a:spcPts val="0"/>
              </a:spcBef>
              <a:spcAft>
                <a:spcPts val="0"/>
              </a:spcAft>
              <a:buNone/>
              <a:defRPr sz="1600">
                <a:solidFill>
                  <a:schemeClr val="dk1"/>
                </a:solidFill>
                <a:latin typeface="Arial"/>
                <a:ea typeface="Arial"/>
                <a:cs typeface="Arial"/>
                <a:sym typeface="Arial"/>
              </a:defRPr>
            </a:lvl5pPr>
            <a:lvl6pPr marL="0" lvl="5" indent="0" algn="r">
              <a:spcBef>
                <a:spcPts val="0"/>
              </a:spcBef>
              <a:spcAft>
                <a:spcPts val="0"/>
              </a:spcAft>
              <a:buNone/>
              <a:defRPr sz="1600">
                <a:solidFill>
                  <a:schemeClr val="dk1"/>
                </a:solidFill>
                <a:latin typeface="Arial"/>
                <a:ea typeface="Arial"/>
                <a:cs typeface="Arial"/>
                <a:sym typeface="Arial"/>
              </a:defRPr>
            </a:lvl6pPr>
            <a:lvl7pPr marL="0" lvl="6" indent="0" algn="r">
              <a:spcBef>
                <a:spcPts val="0"/>
              </a:spcBef>
              <a:spcAft>
                <a:spcPts val="0"/>
              </a:spcAft>
              <a:buNone/>
              <a:defRPr sz="1600">
                <a:solidFill>
                  <a:schemeClr val="dk1"/>
                </a:solidFill>
                <a:latin typeface="Arial"/>
                <a:ea typeface="Arial"/>
                <a:cs typeface="Arial"/>
                <a:sym typeface="Arial"/>
              </a:defRPr>
            </a:lvl7pPr>
            <a:lvl8pPr marL="0" lvl="7" indent="0" algn="r">
              <a:spcBef>
                <a:spcPts val="0"/>
              </a:spcBef>
              <a:spcAft>
                <a:spcPts val="0"/>
              </a:spcAft>
              <a:buNone/>
              <a:defRPr sz="1600">
                <a:solidFill>
                  <a:schemeClr val="dk1"/>
                </a:solidFill>
                <a:latin typeface="Arial"/>
                <a:ea typeface="Arial"/>
                <a:cs typeface="Arial"/>
                <a:sym typeface="Arial"/>
              </a:defRPr>
            </a:lvl8pPr>
            <a:lvl9pPr marL="0" lvl="8" indent="0" algn="r">
              <a:spcBef>
                <a:spcPts val="0"/>
              </a:spcBef>
              <a:spcAft>
                <a:spcPts val="0"/>
              </a:spcAft>
              <a:buNone/>
              <a:defRPr sz="1600">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0" descr="Orange bar"/>
          <p:cNvSpPr/>
          <p:nvPr/>
        </p:nvSpPr>
        <p:spPr>
          <a:xfrm>
            <a:off x="228600" y="6471920"/>
            <a:ext cx="8915399" cy="38608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dk1"/>
              </a:solidFill>
              <a:latin typeface="Times New Roman"/>
              <a:ea typeface="Times New Roman"/>
              <a:cs typeface="Times New Roman"/>
              <a:sym typeface="Times New Roman"/>
            </a:endParaRPr>
          </a:p>
        </p:txBody>
      </p:sp>
      <p:pic>
        <p:nvPicPr>
          <p:cNvPr id="11" name="Google Shape;11;p20"/>
          <p:cNvPicPr preferRelativeResize="0"/>
          <p:nvPr/>
        </p:nvPicPr>
        <p:blipFill rotWithShape="1">
          <a:blip r:embed="rId16">
            <a:alphaModFix/>
          </a:blip>
          <a:srcRect/>
          <a:stretch/>
        </p:blipFill>
        <p:spPr>
          <a:xfrm>
            <a:off x="301258" y="6496700"/>
            <a:ext cx="1368152" cy="336519"/>
          </a:xfrm>
          <a:prstGeom prst="rect">
            <a:avLst/>
          </a:prstGeom>
          <a:noFill/>
          <a:ln>
            <a:noFill/>
          </a:ln>
        </p:spPr>
      </p:pic>
      <p:sp>
        <p:nvSpPr>
          <p:cNvPr id="12" name="Google Shape;12;p20"/>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44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44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44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44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44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44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44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44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4400" b="0" i="0" u="none" strike="noStrike" cap="none">
                <a:solidFill>
                  <a:schemeClr val="dk2"/>
                </a:solidFill>
                <a:latin typeface="Times New Roman"/>
                <a:ea typeface="Times New Roman"/>
                <a:cs typeface="Times New Roman"/>
                <a:sym typeface="Times New Roman"/>
              </a:defRPr>
            </a:lvl9pPr>
          </a:lstStyle>
          <a:p>
            <a:endParaRPr/>
          </a:p>
        </p:txBody>
      </p:sp>
      <p:sp>
        <p:nvSpPr>
          <p:cNvPr id="13" name="Google Shape;13;p20"/>
          <p:cNvSpPr txBox="1">
            <a:spLocks noGrp="1"/>
          </p:cNvSpPr>
          <p:nvPr>
            <p:ph type="body" idx="1"/>
          </p:nvPr>
        </p:nvSpPr>
        <p:spPr>
          <a:xfrm>
            <a:off x="457200" y="1600200"/>
            <a:ext cx="8229600" cy="4530725"/>
          </a:xfrm>
          <a:prstGeom prst="rect">
            <a:avLst/>
          </a:prstGeom>
          <a:noFill/>
          <a:ln>
            <a:noFill/>
          </a:ln>
        </p:spPr>
        <p:txBody>
          <a:bodyPr spcFirstLastPara="1" wrap="square" lIns="91425" tIns="45700" rIns="91425" bIns="45700" anchor="t" anchorCtr="0">
            <a:noAutofit/>
          </a:bodyPr>
          <a:lstStyle>
            <a:lvl1pPr marL="457200" marR="0" lvl="0" indent="-361950" algn="l" rtl="0">
              <a:spcBef>
                <a:spcPts val="560"/>
              </a:spcBef>
              <a:spcAft>
                <a:spcPts val="0"/>
              </a:spcAft>
              <a:buClr>
                <a:schemeClr val="lt2"/>
              </a:buClr>
              <a:buSzPts val="2100"/>
              <a:buFont typeface="Noto Sans Symbols"/>
              <a:buChar char="🞐"/>
              <a:defRPr sz="2800" b="0" i="0" u="none" strike="noStrike" cap="none">
                <a:solidFill>
                  <a:schemeClr val="dk1"/>
                </a:solidFill>
                <a:latin typeface="Arial"/>
                <a:ea typeface="Arial"/>
                <a:cs typeface="Arial"/>
                <a:sym typeface="Arial"/>
              </a:defRPr>
            </a:lvl1pPr>
            <a:lvl2pPr marL="914400" marR="0" lvl="1" indent="-342900" algn="l" rtl="0">
              <a:spcBef>
                <a:spcPts val="480"/>
              </a:spcBef>
              <a:spcAft>
                <a:spcPts val="0"/>
              </a:spcAft>
              <a:buClr>
                <a:schemeClr val="dk2"/>
              </a:buClr>
              <a:buSzPts val="1800"/>
              <a:buFont typeface="Noto Sans Symbols"/>
              <a:buChar char="■"/>
              <a:defRPr sz="2400" b="0" i="0" u="none" strike="noStrike" cap="none">
                <a:solidFill>
                  <a:schemeClr val="dk1"/>
                </a:solidFill>
                <a:latin typeface="Arial"/>
                <a:ea typeface="Arial"/>
                <a:cs typeface="Arial"/>
                <a:sym typeface="Arial"/>
              </a:defRPr>
            </a:lvl2pPr>
            <a:lvl3pPr marL="1371600" marR="0" lvl="2" indent="-311150" algn="l" rtl="0">
              <a:spcBef>
                <a:spcPts val="400"/>
              </a:spcBef>
              <a:spcAft>
                <a:spcPts val="0"/>
              </a:spcAft>
              <a:buClr>
                <a:schemeClr val="accent1"/>
              </a:buClr>
              <a:buSzPts val="130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rtl="0">
              <a:spcBef>
                <a:spcPts val="360"/>
              </a:spcBef>
              <a:spcAft>
                <a:spcPts val="0"/>
              </a:spcAft>
              <a:buClr>
                <a:schemeClr val="lt2"/>
              </a:buClr>
              <a:buSzPts val="1800"/>
              <a:buFont typeface="Noto Sans Symbols"/>
              <a:buChar char="▪"/>
              <a:defRPr sz="1800" b="0" i="0" u="none" strike="noStrike" cap="none">
                <a:solidFill>
                  <a:schemeClr val="dk1"/>
                </a:solidFill>
                <a:latin typeface="Arial"/>
                <a:ea typeface="Arial"/>
                <a:cs typeface="Arial"/>
                <a:sym typeface="Arial"/>
              </a:defRPr>
            </a:lvl4pPr>
            <a:lvl5pPr marL="2286000" marR="0" lvl="4" indent="-320039" algn="l" rtl="0">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5pPr>
            <a:lvl6pPr marL="2743200" marR="0" lvl="5" indent="-320039" algn="l" rtl="0">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6pPr>
            <a:lvl7pPr marL="3200400" marR="0" lvl="6" indent="-320039" algn="l" rtl="0">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7pPr>
            <a:lvl8pPr marL="3657600" marR="0" lvl="7" indent="-320040" algn="l" rtl="0">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8pPr>
            <a:lvl9pPr marL="4114800" marR="0" lvl="8" indent="-320040" algn="l" rtl="0">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9pPr>
          </a:lstStyle>
          <a:p>
            <a:endParaRPr/>
          </a:p>
        </p:txBody>
      </p:sp>
      <p:sp>
        <p:nvSpPr>
          <p:cNvPr id="14" name="Google Shape;14;p20"/>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spcAft>
                <a:spcPts val="0"/>
              </a:spcAft>
              <a:buNone/>
              <a:defRPr sz="1600" b="0" i="0" u="none" strike="noStrike" cap="none">
                <a:solidFill>
                  <a:schemeClr val="dk1"/>
                </a:solidFill>
                <a:latin typeface="Arial"/>
                <a:ea typeface="Arial"/>
                <a:cs typeface="Arial"/>
                <a:sym typeface="Arial"/>
              </a:defRPr>
            </a:lvl1pPr>
            <a:lvl2pPr marL="0" marR="0" lvl="1" indent="0" algn="r" rtl="0">
              <a:spcBef>
                <a:spcPts val="0"/>
              </a:spcBef>
              <a:spcAft>
                <a:spcPts val="0"/>
              </a:spcAft>
              <a:buNone/>
              <a:defRPr sz="1600" b="0" i="0" u="none" strike="noStrike" cap="none">
                <a:solidFill>
                  <a:schemeClr val="dk1"/>
                </a:solidFill>
                <a:latin typeface="Arial"/>
                <a:ea typeface="Arial"/>
                <a:cs typeface="Arial"/>
                <a:sym typeface="Arial"/>
              </a:defRPr>
            </a:lvl2pPr>
            <a:lvl3pPr marL="0" marR="0" lvl="2" indent="0" algn="r" rtl="0">
              <a:spcBef>
                <a:spcPts val="0"/>
              </a:spcBef>
              <a:spcAft>
                <a:spcPts val="0"/>
              </a:spcAft>
              <a:buNone/>
              <a:defRPr sz="1600" b="0" i="0" u="none" strike="noStrike" cap="none">
                <a:solidFill>
                  <a:schemeClr val="dk1"/>
                </a:solidFill>
                <a:latin typeface="Arial"/>
                <a:ea typeface="Arial"/>
                <a:cs typeface="Arial"/>
                <a:sym typeface="Arial"/>
              </a:defRPr>
            </a:lvl3pPr>
            <a:lvl4pPr marL="0" marR="0" lvl="3" indent="0" algn="r" rtl="0">
              <a:spcBef>
                <a:spcPts val="0"/>
              </a:spcBef>
              <a:spcAft>
                <a:spcPts val="0"/>
              </a:spcAft>
              <a:buNone/>
              <a:defRPr sz="1600" b="0" i="0" u="none" strike="noStrike" cap="none">
                <a:solidFill>
                  <a:schemeClr val="dk1"/>
                </a:solidFill>
                <a:latin typeface="Arial"/>
                <a:ea typeface="Arial"/>
                <a:cs typeface="Arial"/>
                <a:sym typeface="Arial"/>
              </a:defRPr>
            </a:lvl4pPr>
            <a:lvl5pPr marL="0" marR="0" lvl="4" indent="0" algn="r" rtl="0">
              <a:spcBef>
                <a:spcPts val="0"/>
              </a:spcBef>
              <a:spcAft>
                <a:spcPts val="0"/>
              </a:spcAft>
              <a:buNone/>
              <a:defRPr sz="1600" b="0" i="0" u="none" strike="noStrike" cap="none">
                <a:solidFill>
                  <a:schemeClr val="dk1"/>
                </a:solidFill>
                <a:latin typeface="Arial"/>
                <a:ea typeface="Arial"/>
                <a:cs typeface="Arial"/>
                <a:sym typeface="Arial"/>
              </a:defRPr>
            </a:lvl5pPr>
            <a:lvl6pPr marL="0" marR="0" lvl="5" indent="0" algn="r" rtl="0">
              <a:spcBef>
                <a:spcPts val="0"/>
              </a:spcBef>
              <a:spcAft>
                <a:spcPts val="0"/>
              </a:spcAft>
              <a:buNone/>
              <a:defRPr sz="1600" b="0" i="0" u="none" strike="noStrike" cap="none">
                <a:solidFill>
                  <a:schemeClr val="dk1"/>
                </a:solidFill>
                <a:latin typeface="Arial"/>
                <a:ea typeface="Arial"/>
                <a:cs typeface="Arial"/>
                <a:sym typeface="Arial"/>
              </a:defRPr>
            </a:lvl6pPr>
            <a:lvl7pPr marL="0" marR="0" lvl="6" indent="0" algn="r" rtl="0">
              <a:spcBef>
                <a:spcPts val="0"/>
              </a:spcBef>
              <a:spcAft>
                <a:spcPts val="0"/>
              </a:spcAft>
              <a:buNone/>
              <a:defRPr sz="1600" b="0" i="0" u="none" strike="noStrike" cap="none">
                <a:solidFill>
                  <a:schemeClr val="dk1"/>
                </a:solidFill>
                <a:latin typeface="Arial"/>
                <a:ea typeface="Arial"/>
                <a:cs typeface="Arial"/>
                <a:sym typeface="Arial"/>
              </a:defRPr>
            </a:lvl7pPr>
            <a:lvl8pPr marL="0" marR="0" lvl="7" indent="0" algn="r" rtl="0">
              <a:spcBef>
                <a:spcPts val="0"/>
              </a:spcBef>
              <a:spcAft>
                <a:spcPts val="0"/>
              </a:spcAft>
              <a:buNone/>
              <a:defRPr sz="1600" b="0" i="0" u="none" strike="noStrike" cap="none">
                <a:solidFill>
                  <a:schemeClr val="dk1"/>
                </a:solidFill>
                <a:latin typeface="Arial"/>
                <a:ea typeface="Arial"/>
                <a:cs typeface="Arial"/>
                <a:sym typeface="Arial"/>
              </a:defRPr>
            </a:lvl8pPr>
            <a:lvl9pPr marL="0" marR="0" lvl="8" indent="0" algn="r" rtl="0">
              <a:spcBef>
                <a:spcPts val="0"/>
              </a:spcBef>
              <a:spcAft>
                <a:spcPts val="0"/>
              </a:spcAft>
              <a:buNone/>
              <a:defRPr sz="16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5" name="Google Shape;15;p20" descr="Gold bar"/>
          <p:cNvSpPr/>
          <p:nvPr/>
        </p:nvSpPr>
        <p:spPr>
          <a:xfrm>
            <a:off x="0" y="0"/>
            <a:ext cx="228600" cy="22860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dk1"/>
              </a:solidFill>
              <a:latin typeface="Times New Roman"/>
              <a:ea typeface="Times New Roman"/>
              <a:cs typeface="Times New Roman"/>
              <a:sym typeface="Times New Roman"/>
            </a:endParaRPr>
          </a:p>
        </p:txBody>
      </p:sp>
      <p:cxnSp>
        <p:nvCxnSpPr>
          <p:cNvPr id="16" name="Google Shape;16;p20"/>
          <p:cNvCxnSpPr/>
          <p:nvPr/>
        </p:nvCxnSpPr>
        <p:spPr>
          <a:xfrm>
            <a:off x="457200" y="1447800"/>
            <a:ext cx="8077200" cy="0"/>
          </a:xfrm>
          <a:prstGeom prst="straightConnector1">
            <a:avLst/>
          </a:prstGeom>
          <a:noFill/>
          <a:ln w="19050" cap="flat" cmpd="sng">
            <a:solidFill>
              <a:schemeClr val="dk2"/>
            </a:solidFill>
            <a:prstDash val="solid"/>
            <a:round/>
            <a:headEnd type="none" w="med" len="med"/>
            <a:tailEnd type="none" w="med" len="med"/>
          </a:ln>
        </p:spPr>
      </p:cxnSp>
      <p:sp>
        <p:nvSpPr>
          <p:cNvPr id="17" name="Google Shape;17;p20" descr="Orange bar"/>
          <p:cNvSpPr/>
          <p:nvPr/>
        </p:nvSpPr>
        <p:spPr>
          <a:xfrm>
            <a:off x="0" y="2286000"/>
            <a:ext cx="228600" cy="22860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dk1"/>
              </a:solidFill>
              <a:latin typeface="Times New Roman"/>
              <a:ea typeface="Times New Roman"/>
              <a:cs typeface="Times New Roman"/>
              <a:sym typeface="Times New Roman"/>
            </a:endParaRPr>
          </a:p>
        </p:txBody>
      </p:sp>
      <p:sp>
        <p:nvSpPr>
          <p:cNvPr id="18" name="Google Shape;18;p20" descr="Slate bar"/>
          <p:cNvSpPr/>
          <p:nvPr/>
        </p:nvSpPr>
        <p:spPr>
          <a:xfrm>
            <a:off x="0" y="4572000"/>
            <a:ext cx="228600" cy="22860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dk1"/>
              </a:solidFill>
              <a:latin typeface="Times New Roman"/>
              <a:ea typeface="Times New Roman"/>
              <a:cs typeface="Times New Roman"/>
              <a:sym typeface="Times New Roman"/>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7.jp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
          <p:cNvSpPr txBox="1">
            <a:spLocks noGrp="1"/>
          </p:cNvSpPr>
          <p:nvPr>
            <p:ph type="subTitle" idx="1"/>
          </p:nvPr>
        </p:nvSpPr>
        <p:spPr>
          <a:xfrm>
            <a:off x="251520" y="3132564"/>
            <a:ext cx="8640960" cy="792088"/>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SzPts val="1500"/>
              <a:buFont typeface="Noto Sans Symbols"/>
              <a:buNone/>
            </a:pPr>
            <a:endParaRPr lang="en-US" sz="2000" dirty="0">
              <a:latin typeface="Calibri"/>
              <a:ea typeface="Calibri"/>
              <a:cs typeface="Calibri"/>
              <a:sym typeface="Calibri"/>
            </a:endParaRPr>
          </a:p>
          <a:p>
            <a:pPr marL="0" lvl="0" indent="0" algn="ctr" rtl="0">
              <a:spcBef>
                <a:spcPts val="0"/>
              </a:spcBef>
              <a:spcAft>
                <a:spcPts val="0"/>
              </a:spcAft>
              <a:buSzPts val="1500"/>
              <a:buFont typeface="Noto Sans Symbols"/>
              <a:buNone/>
            </a:pPr>
            <a:r>
              <a:rPr lang="en-US" sz="2000" dirty="0">
                <a:latin typeface="Calibri"/>
                <a:ea typeface="Calibri"/>
                <a:cs typeface="Calibri"/>
                <a:sym typeface="Calibri"/>
              </a:rPr>
              <a:t>03/07/2021</a:t>
            </a:r>
          </a:p>
          <a:p>
            <a:pPr marL="0" lvl="0" indent="0" algn="ctr" rtl="0">
              <a:spcBef>
                <a:spcPts val="0"/>
              </a:spcBef>
              <a:spcAft>
                <a:spcPts val="0"/>
              </a:spcAft>
              <a:buSzPts val="1500"/>
              <a:buFont typeface="Noto Sans Symbols"/>
              <a:buNone/>
            </a:pPr>
            <a:endParaRPr sz="1000" dirty="0"/>
          </a:p>
          <a:p>
            <a:pPr marL="0" lvl="0" indent="0" algn="ctr" rtl="0">
              <a:spcBef>
                <a:spcPts val="400"/>
              </a:spcBef>
              <a:spcAft>
                <a:spcPts val="0"/>
              </a:spcAft>
              <a:buSzPts val="1500"/>
              <a:buFont typeface="Noto Sans Symbols"/>
              <a:buNone/>
            </a:pPr>
            <a:r>
              <a:rPr lang="en-US" sz="2000" dirty="0">
                <a:latin typeface="Calibri"/>
                <a:ea typeface="Calibri"/>
                <a:cs typeface="Calibri"/>
                <a:sym typeface="Calibri"/>
              </a:rPr>
              <a:t>Yucheng </a:t>
            </a:r>
            <a:r>
              <a:rPr lang="en-US" sz="2000" dirty="0" err="1">
                <a:latin typeface="Calibri"/>
                <a:ea typeface="Calibri"/>
                <a:cs typeface="Calibri"/>
                <a:sym typeface="Calibri"/>
              </a:rPr>
              <a:t>Jin</a:t>
            </a:r>
            <a:endParaRPr lang="en-US" sz="2000" dirty="0">
              <a:latin typeface="Calibri"/>
              <a:ea typeface="Calibri"/>
              <a:cs typeface="Calibri"/>
              <a:sym typeface="Calibri"/>
            </a:endParaRPr>
          </a:p>
          <a:p>
            <a:pPr marL="0" lvl="0" indent="0" algn="ctr" rtl="0">
              <a:spcBef>
                <a:spcPts val="400"/>
              </a:spcBef>
              <a:spcAft>
                <a:spcPts val="0"/>
              </a:spcAft>
              <a:buSzPts val="1500"/>
              <a:buFont typeface="Noto Sans Symbols"/>
              <a:buNone/>
            </a:pPr>
            <a:endParaRPr sz="1000" dirty="0"/>
          </a:p>
          <a:p>
            <a:pPr marL="0" lvl="0" indent="0" algn="ctr" rtl="0">
              <a:spcBef>
                <a:spcPts val="400"/>
              </a:spcBef>
              <a:spcAft>
                <a:spcPts val="0"/>
              </a:spcAft>
              <a:buSzPts val="1500"/>
              <a:buFont typeface="Noto Sans Symbols"/>
              <a:buNone/>
            </a:pPr>
            <a:r>
              <a:rPr lang="en-US" sz="2000" dirty="0">
                <a:latin typeface="Calibri"/>
                <a:ea typeface="Calibri"/>
                <a:cs typeface="Calibri"/>
                <a:sym typeface="Calibri"/>
              </a:rPr>
              <a:t>University of California, Berkeley</a:t>
            </a:r>
          </a:p>
          <a:p>
            <a:pPr marL="0" lvl="0" indent="0" algn="ctr" rtl="0">
              <a:spcBef>
                <a:spcPts val="400"/>
              </a:spcBef>
              <a:spcAft>
                <a:spcPts val="0"/>
              </a:spcAft>
              <a:buSzPts val="1500"/>
              <a:buFont typeface="Noto Sans Symbols"/>
              <a:buNone/>
            </a:pPr>
            <a:endParaRPr lang="en-US" sz="2000" dirty="0">
              <a:latin typeface="Calibri"/>
              <a:ea typeface="Calibri"/>
              <a:cs typeface="Calibri"/>
              <a:sym typeface="Calibri"/>
            </a:endParaRPr>
          </a:p>
          <a:p>
            <a:pPr marL="0" lvl="0" indent="0" algn="l">
              <a:spcBef>
                <a:spcPts val="400"/>
              </a:spcBef>
              <a:buSzPts val="1500"/>
            </a:pPr>
            <a:r>
              <a:rPr lang="en-US" sz="1250" b="1" i="1" dirty="0">
                <a:latin typeface="Calibri"/>
                <a:ea typeface="Calibri"/>
                <a:cs typeface="Calibri"/>
                <a:sym typeface="Calibri"/>
              </a:rPr>
              <a:t>Presentation of the paper </a:t>
            </a:r>
          </a:p>
          <a:p>
            <a:pPr marL="0" lvl="0" indent="0" algn="l">
              <a:spcBef>
                <a:spcPts val="400"/>
              </a:spcBef>
              <a:buSzPts val="1500"/>
            </a:pPr>
            <a:r>
              <a:rPr lang="en-US" sz="1250" dirty="0" err="1">
                <a:latin typeface="Calibri"/>
                <a:ea typeface="Calibri"/>
                <a:cs typeface="Calibri"/>
                <a:sym typeface="Calibri"/>
              </a:rPr>
              <a:t>Gelsinger</a:t>
            </a:r>
            <a:r>
              <a:rPr lang="en-US" sz="1250" dirty="0">
                <a:latin typeface="Calibri"/>
                <a:ea typeface="Calibri"/>
                <a:cs typeface="Calibri"/>
                <a:sym typeface="Calibri"/>
              </a:rPr>
              <a:t>, Patrick, et al. “Such a CAD!.” </a:t>
            </a:r>
            <a:r>
              <a:rPr lang="en-US" sz="1250" i="1" dirty="0">
                <a:latin typeface="Calibri"/>
                <a:ea typeface="Calibri"/>
                <a:cs typeface="Calibri"/>
                <a:sym typeface="Calibri"/>
              </a:rPr>
              <a:t>IEEE Solid-State Circuits Magazine </a:t>
            </a:r>
            <a:r>
              <a:rPr lang="en-US" sz="1250" dirty="0">
                <a:latin typeface="Calibri"/>
                <a:ea typeface="Calibri"/>
                <a:cs typeface="Calibri"/>
                <a:sym typeface="Calibri"/>
              </a:rPr>
              <a:t>2.3 (2010): 32-43.</a:t>
            </a:r>
          </a:p>
        </p:txBody>
      </p:sp>
      <p:sp>
        <p:nvSpPr>
          <p:cNvPr id="110" name="Google Shape;110;p1"/>
          <p:cNvSpPr txBox="1"/>
          <p:nvPr/>
        </p:nvSpPr>
        <p:spPr>
          <a:xfrm>
            <a:off x="2519772" y="5517798"/>
            <a:ext cx="4032448" cy="648072"/>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chemeClr val="lt2"/>
              </a:buClr>
              <a:buSzPts val="900"/>
              <a:buFont typeface="Noto Sans Symbols"/>
              <a:buNone/>
            </a:pPr>
            <a:endParaRPr sz="1200">
              <a:solidFill>
                <a:schemeClr val="dk1"/>
              </a:solidFill>
              <a:latin typeface="Calibri"/>
              <a:ea typeface="Calibri"/>
              <a:cs typeface="Calibri"/>
              <a:sym typeface="Calibri"/>
            </a:endParaRPr>
          </a:p>
        </p:txBody>
      </p:sp>
      <p:sp>
        <p:nvSpPr>
          <p:cNvPr id="111" name="Google Shape;111;p1"/>
          <p:cNvSpPr txBox="1">
            <a:spLocks noGrp="1"/>
          </p:cNvSpPr>
          <p:nvPr>
            <p:ph type="ctrTitle"/>
          </p:nvPr>
        </p:nvSpPr>
        <p:spPr>
          <a:xfrm>
            <a:off x="305804" y="421159"/>
            <a:ext cx="8568952" cy="212725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sz="4000" i="1" dirty="0">
                <a:solidFill>
                  <a:srgbClr val="266F8B"/>
                </a:solidFill>
                <a:latin typeface="Calibri"/>
                <a:ea typeface="Calibri"/>
                <a:cs typeface="Calibri"/>
                <a:sym typeface="Calibri"/>
              </a:rPr>
              <a:t>Such a CAD! </a:t>
            </a:r>
            <a:r>
              <a:rPr lang="en-US" sz="4000" dirty="0">
                <a:solidFill>
                  <a:srgbClr val="266F8B"/>
                </a:solidFill>
                <a:latin typeface="Calibri"/>
                <a:ea typeface="Calibri"/>
                <a:cs typeface="Calibri"/>
                <a:sym typeface="Calibri"/>
              </a:rPr>
              <a:t>How</a:t>
            </a:r>
            <a:r>
              <a:rPr lang="zh-CN" altLang="en-US" sz="4000" dirty="0">
                <a:solidFill>
                  <a:srgbClr val="266F8B"/>
                </a:solidFill>
                <a:latin typeface="Calibri"/>
                <a:ea typeface="Calibri"/>
                <a:cs typeface="Calibri"/>
                <a:sym typeface="Calibri"/>
              </a:rPr>
              <a:t> </a:t>
            </a:r>
            <a:r>
              <a:rPr lang="en-US" altLang="zh-CN" sz="4000" dirty="0">
                <a:solidFill>
                  <a:srgbClr val="266F8B"/>
                </a:solidFill>
                <a:latin typeface="Calibri"/>
                <a:ea typeface="Calibri"/>
                <a:cs typeface="Calibri"/>
                <a:sym typeface="Calibri"/>
              </a:rPr>
              <a:t>Evolution</a:t>
            </a:r>
            <a:r>
              <a:rPr lang="zh-CN" altLang="en-US" sz="4000" dirty="0">
                <a:solidFill>
                  <a:srgbClr val="266F8B"/>
                </a:solidFill>
                <a:latin typeface="Calibri"/>
                <a:ea typeface="Calibri"/>
                <a:cs typeface="Calibri"/>
                <a:sym typeface="Calibri"/>
              </a:rPr>
              <a:t> </a:t>
            </a:r>
            <a:r>
              <a:rPr lang="en-US" altLang="zh-CN" sz="4000" dirty="0">
                <a:solidFill>
                  <a:srgbClr val="266F8B"/>
                </a:solidFill>
                <a:latin typeface="Calibri"/>
                <a:ea typeface="Calibri"/>
                <a:cs typeface="Calibri"/>
                <a:sym typeface="Calibri"/>
              </a:rPr>
              <a:t>of</a:t>
            </a:r>
            <a:r>
              <a:rPr lang="zh-CN" altLang="en-US" sz="4000" dirty="0">
                <a:solidFill>
                  <a:srgbClr val="266F8B"/>
                </a:solidFill>
                <a:latin typeface="Calibri"/>
                <a:ea typeface="Calibri"/>
                <a:cs typeface="Calibri"/>
                <a:sym typeface="Calibri"/>
              </a:rPr>
              <a:t> </a:t>
            </a:r>
            <a:r>
              <a:rPr lang="en-US" altLang="zh-CN" sz="4000" dirty="0">
                <a:solidFill>
                  <a:srgbClr val="266F8B"/>
                </a:solidFill>
                <a:latin typeface="Calibri"/>
                <a:ea typeface="Calibri"/>
                <a:cs typeface="Calibri"/>
                <a:sym typeface="Calibri"/>
              </a:rPr>
              <a:t>CAD</a:t>
            </a:r>
            <a:r>
              <a:rPr lang="zh-CN" altLang="en-US" sz="4000" dirty="0">
                <a:solidFill>
                  <a:srgbClr val="266F8B"/>
                </a:solidFill>
                <a:latin typeface="Calibri"/>
                <a:ea typeface="Calibri"/>
                <a:cs typeface="Calibri"/>
                <a:sym typeface="Calibri"/>
              </a:rPr>
              <a:t> </a:t>
            </a:r>
            <a:r>
              <a:rPr lang="en-US" altLang="zh-CN" sz="4000" dirty="0">
                <a:solidFill>
                  <a:srgbClr val="266F8B"/>
                </a:solidFill>
                <a:latin typeface="Calibri"/>
                <a:ea typeface="Calibri"/>
                <a:cs typeface="Calibri"/>
                <a:sym typeface="Calibri"/>
              </a:rPr>
              <a:t>Tools</a:t>
            </a:r>
            <a:r>
              <a:rPr lang="zh-CN" altLang="en-US" sz="4000" dirty="0">
                <a:solidFill>
                  <a:srgbClr val="266F8B"/>
                </a:solidFill>
                <a:latin typeface="Calibri"/>
                <a:ea typeface="Calibri"/>
                <a:cs typeface="Calibri"/>
                <a:sym typeface="Calibri"/>
              </a:rPr>
              <a:t> </a:t>
            </a:r>
            <a:r>
              <a:rPr lang="en-US" altLang="zh-CN" sz="4000" dirty="0">
                <a:solidFill>
                  <a:srgbClr val="266F8B"/>
                </a:solidFill>
                <a:latin typeface="Calibri"/>
                <a:ea typeface="Calibri"/>
                <a:cs typeface="Calibri"/>
                <a:sym typeface="Calibri"/>
              </a:rPr>
              <a:t>Facilitates</a:t>
            </a:r>
            <a:r>
              <a:rPr lang="zh-CN" altLang="en-US" sz="4000" dirty="0">
                <a:solidFill>
                  <a:srgbClr val="266F8B"/>
                </a:solidFill>
                <a:latin typeface="Calibri"/>
                <a:ea typeface="Calibri"/>
                <a:cs typeface="Calibri"/>
                <a:sym typeface="Calibri"/>
              </a:rPr>
              <a:t> </a:t>
            </a:r>
            <a:r>
              <a:rPr lang="en-US" sz="4000" dirty="0">
                <a:solidFill>
                  <a:srgbClr val="266F8B"/>
                </a:solidFill>
                <a:latin typeface="Calibri"/>
                <a:ea typeface="Calibri"/>
                <a:cs typeface="Calibri"/>
                <a:sym typeface="Calibri"/>
              </a:rPr>
              <a:t>Intel</a:t>
            </a:r>
            <a:r>
              <a:rPr lang="en-US" altLang="zh-CN" sz="4000" dirty="0">
                <a:solidFill>
                  <a:srgbClr val="266F8B"/>
                </a:solidFill>
                <a:latin typeface="Calibri"/>
                <a:ea typeface="Calibri"/>
                <a:cs typeface="Calibri"/>
                <a:sym typeface="Calibri"/>
              </a:rPr>
              <a:t>’s</a:t>
            </a:r>
            <a:r>
              <a:rPr lang="zh-CN" altLang="en-US" sz="4000" dirty="0">
                <a:solidFill>
                  <a:srgbClr val="266F8B"/>
                </a:solidFill>
                <a:latin typeface="Calibri"/>
                <a:ea typeface="Calibri"/>
                <a:cs typeface="Calibri"/>
                <a:sym typeface="Calibri"/>
              </a:rPr>
              <a:t> </a:t>
            </a:r>
            <a:r>
              <a:rPr lang="en-US" altLang="zh-CN" sz="4000" dirty="0">
                <a:solidFill>
                  <a:srgbClr val="266F8B"/>
                </a:solidFill>
                <a:latin typeface="Calibri"/>
                <a:ea typeface="Calibri"/>
                <a:cs typeface="Calibri"/>
                <a:sym typeface="Calibri"/>
              </a:rPr>
              <a:t>Microprocessor</a:t>
            </a:r>
            <a:r>
              <a:rPr lang="zh-CN" altLang="en-US" sz="4000" dirty="0">
                <a:solidFill>
                  <a:srgbClr val="266F8B"/>
                </a:solidFill>
                <a:latin typeface="Calibri"/>
                <a:ea typeface="Calibri"/>
                <a:cs typeface="Calibri"/>
                <a:sym typeface="Calibri"/>
              </a:rPr>
              <a:t> </a:t>
            </a:r>
            <a:r>
              <a:rPr lang="en-US" altLang="zh-CN" sz="4000" dirty="0">
                <a:solidFill>
                  <a:srgbClr val="266F8B"/>
                </a:solidFill>
                <a:latin typeface="Calibri"/>
                <a:ea typeface="Calibri"/>
                <a:cs typeface="Calibri"/>
                <a:sym typeface="Calibri"/>
              </a:rPr>
              <a:t>Design</a:t>
            </a:r>
            <a:br>
              <a:rPr lang="en-US" sz="4000" dirty="0">
                <a:solidFill>
                  <a:srgbClr val="266F8B"/>
                </a:solidFill>
                <a:latin typeface="Calibri"/>
                <a:ea typeface="Calibri"/>
                <a:cs typeface="Calibri"/>
                <a:sym typeface="Calibri"/>
              </a:rPr>
            </a:br>
            <a:endParaRPr sz="4000" dirty="0">
              <a:solidFill>
                <a:srgbClr val="266F8B"/>
              </a:solidFill>
              <a:latin typeface="Calibri"/>
              <a:ea typeface="Calibri"/>
              <a:cs typeface="Calibri"/>
              <a:sym typeface="Calibri"/>
            </a:endParaRPr>
          </a:p>
        </p:txBody>
      </p:sp>
    </p:spTree>
  </p:cSld>
  <p:clrMapOvr>
    <a:masterClrMapping/>
  </p:clrMapOvr>
  <p:transition spd="med">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3"/>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4000">
                <a:solidFill>
                  <a:srgbClr val="266F8B"/>
                </a:solidFill>
                <a:latin typeface="Calibri"/>
                <a:ea typeface="Calibri"/>
                <a:cs typeface="Calibri"/>
                <a:sym typeface="Calibri"/>
              </a:rPr>
              <a:t>Outline</a:t>
            </a:r>
            <a:endParaRPr sz="4000">
              <a:solidFill>
                <a:srgbClr val="266F8B"/>
              </a:solidFill>
              <a:latin typeface="Calibri"/>
              <a:ea typeface="Calibri"/>
              <a:cs typeface="Calibri"/>
              <a:sym typeface="Calibri"/>
            </a:endParaRPr>
          </a:p>
        </p:txBody>
      </p:sp>
      <p:sp>
        <p:nvSpPr>
          <p:cNvPr id="124" name="Google Shape;124;p3"/>
          <p:cNvSpPr txBox="1">
            <a:spLocks noGrp="1"/>
          </p:cNvSpPr>
          <p:nvPr>
            <p:ph type="body" idx="1"/>
          </p:nvPr>
        </p:nvSpPr>
        <p:spPr>
          <a:xfrm>
            <a:off x="331079" y="1600200"/>
            <a:ext cx="8970579" cy="4530725"/>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SzPts val="1800"/>
              <a:buChar char="🞐"/>
            </a:pPr>
            <a:r>
              <a:rPr lang="en-US" sz="2400" dirty="0">
                <a:solidFill>
                  <a:schemeClr val="tx1">
                    <a:lumMod val="50000"/>
                    <a:lumOff val="50000"/>
                  </a:schemeClr>
                </a:solidFill>
                <a:latin typeface="Calibri"/>
                <a:ea typeface="Calibri"/>
                <a:cs typeface="Calibri"/>
                <a:sym typeface="Calibri"/>
              </a:rPr>
              <a:t>Abstract</a:t>
            </a:r>
          </a:p>
          <a:p>
            <a:pPr marL="342900" lvl="0" indent="-371475">
              <a:lnSpc>
                <a:spcPct val="150000"/>
              </a:lnSpc>
              <a:spcBef>
                <a:spcPts val="480"/>
              </a:spcBef>
              <a:buClr>
                <a:srgbClr val="A5A5A5"/>
              </a:buClr>
              <a:buSzPts val="1800"/>
            </a:pPr>
            <a:r>
              <a:rPr lang="en-US" sz="2400" dirty="0">
                <a:solidFill>
                  <a:schemeClr val="tx1">
                    <a:lumMod val="50000"/>
                    <a:lumOff val="50000"/>
                  </a:schemeClr>
                </a:solidFill>
                <a:latin typeface="Calibri"/>
                <a:ea typeface="Calibri"/>
                <a:cs typeface="Calibri"/>
                <a:sym typeface="Calibri"/>
              </a:rPr>
              <a:t>Background: A Brief History of Microprocessor</a:t>
            </a:r>
            <a:r>
              <a:rPr lang="en-US" altLang="zh-CN" sz="2400" dirty="0">
                <a:solidFill>
                  <a:schemeClr val="tx1">
                    <a:lumMod val="50000"/>
                    <a:lumOff val="50000"/>
                  </a:schemeClr>
                </a:solidFill>
                <a:latin typeface="Calibri"/>
                <a:ea typeface="Calibri"/>
                <a:cs typeface="Calibri"/>
                <a:sym typeface="Calibri"/>
              </a:rPr>
              <a:t>s &amp;</a:t>
            </a:r>
            <a:r>
              <a:rPr lang="zh-CN" altLang="en-US" sz="2400" dirty="0">
                <a:solidFill>
                  <a:schemeClr val="tx1">
                    <a:lumMod val="50000"/>
                    <a:lumOff val="50000"/>
                  </a:schemeClr>
                </a:solidFill>
                <a:latin typeface="Calibri"/>
                <a:ea typeface="Calibri"/>
                <a:cs typeface="Calibri"/>
                <a:sym typeface="Calibri"/>
              </a:rPr>
              <a:t> </a:t>
            </a:r>
            <a:r>
              <a:rPr lang="en-US" sz="2400" dirty="0">
                <a:solidFill>
                  <a:schemeClr val="tx1">
                    <a:lumMod val="50000"/>
                    <a:lumOff val="50000"/>
                  </a:schemeClr>
                </a:solidFill>
                <a:latin typeface="Calibri"/>
                <a:ea typeface="Calibri"/>
                <a:cs typeface="Calibri"/>
                <a:sym typeface="Calibri"/>
              </a:rPr>
              <a:t>Intel</a:t>
            </a:r>
          </a:p>
          <a:p>
            <a:pPr marL="342900" lvl="0" indent="-371475">
              <a:lnSpc>
                <a:spcPct val="150000"/>
              </a:lnSpc>
              <a:spcBef>
                <a:spcPts val="480"/>
              </a:spcBef>
              <a:buClr>
                <a:srgbClr val="A5A5A5"/>
              </a:buClr>
              <a:buSzPts val="1800"/>
            </a:pPr>
            <a:r>
              <a:rPr lang="en-US" altLang="zh-CN" sz="2400" dirty="0">
                <a:solidFill>
                  <a:schemeClr val="accent6"/>
                </a:solidFill>
                <a:latin typeface="Calibri"/>
                <a:ea typeface="Calibri"/>
                <a:cs typeface="Calibri"/>
                <a:sym typeface="Calibri"/>
              </a:rPr>
              <a:t>Design</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Environment</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for</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the</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Early</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x86</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Processors</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(1970s</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to</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1980s)</a:t>
            </a:r>
          </a:p>
          <a:p>
            <a:pPr marL="342900" lvl="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The</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386</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(1985)</a:t>
            </a:r>
            <a:r>
              <a:rPr lang="zh-CN" altLang="en-US" sz="2400" dirty="0">
                <a:solidFill>
                  <a:schemeClr val="tx1">
                    <a:lumMod val="50000"/>
                    <a:lumOff val="50000"/>
                  </a:schemeClr>
                </a:solidFill>
                <a:latin typeface="Calibri"/>
                <a:ea typeface="Calibri"/>
                <a:cs typeface="Calibri"/>
                <a:sym typeface="Calibri"/>
              </a:rPr>
              <a:t> </a:t>
            </a:r>
            <a:endParaRPr lang="en-US" altLang="zh-CN" sz="2400" dirty="0">
              <a:solidFill>
                <a:schemeClr val="tx1">
                  <a:lumMod val="50000"/>
                  <a:lumOff val="50000"/>
                </a:schemeClr>
              </a:solidFill>
              <a:latin typeface="Calibri"/>
              <a:ea typeface="Calibri"/>
              <a:cs typeface="Calibri"/>
              <a:sym typeface="Calibri"/>
            </a:endParaRPr>
          </a:p>
          <a:p>
            <a:pPr marL="34290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The</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486</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(1989)</a:t>
            </a:r>
            <a:r>
              <a:rPr lang="zh-CN" altLang="en-US" sz="2400" dirty="0">
                <a:solidFill>
                  <a:schemeClr val="tx1">
                    <a:lumMod val="50000"/>
                    <a:lumOff val="50000"/>
                  </a:schemeClr>
                </a:solidFill>
                <a:latin typeface="Calibri"/>
                <a:ea typeface="Calibri"/>
                <a:cs typeface="Calibri"/>
                <a:sym typeface="Calibri"/>
              </a:rPr>
              <a:t> </a:t>
            </a:r>
            <a:endParaRPr lang="en-US" altLang="zh-CN" sz="2400" dirty="0">
              <a:solidFill>
                <a:schemeClr val="tx1">
                  <a:lumMod val="50000"/>
                  <a:lumOff val="50000"/>
                </a:schemeClr>
              </a:solidFill>
              <a:latin typeface="Calibri"/>
              <a:ea typeface="Calibri"/>
              <a:cs typeface="Calibri"/>
              <a:sym typeface="Calibri"/>
            </a:endParaRPr>
          </a:p>
          <a:p>
            <a:pPr marL="34290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for</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Pentium</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Processors</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(1993)</a:t>
            </a:r>
          </a:p>
          <a:p>
            <a:pPr marL="34290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Discussion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&amp;</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Trends</a:t>
            </a:r>
          </a:p>
          <a:p>
            <a:pPr marL="342900" lvl="0" indent="-371475">
              <a:spcBef>
                <a:spcPts val="480"/>
              </a:spcBef>
              <a:buClr>
                <a:srgbClr val="A5A5A5"/>
              </a:buClr>
              <a:buSzPts val="1800"/>
            </a:pPr>
            <a:endParaRPr lang="en-US" sz="2400" dirty="0">
              <a:solidFill>
                <a:srgbClr val="A5A5A5"/>
              </a:solidFill>
              <a:latin typeface="Calibri"/>
              <a:ea typeface="Calibri"/>
              <a:cs typeface="Calibri"/>
              <a:sym typeface="Calibri"/>
            </a:endParaRPr>
          </a:p>
          <a:p>
            <a:pPr marL="0" lvl="0" indent="0" algn="l" rtl="0">
              <a:spcBef>
                <a:spcPts val="480"/>
              </a:spcBef>
              <a:spcAft>
                <a:spcPts val="0"/>
              </a:spcAft>
              <a:buClr>
                <a:srgbClr val="A5A5A5"/>
              </a:buClr>
              <a:buSzPts val="1800"/>
              <a:buNone/>
            </a:pPr>
            <a:endParaRPr lang="en-US" sz="2400" dirty="0">
              <a:solidFill>
                <a:srgbClr val="A5A5A5"/>
              </a:solidFill>
              <a:latin typeface="Calibri"/>
              <a:ea typeface="Calibri"/>
              <a:cs typeface="Calibri"/>
              <a:sym typeface="Calibri"/>
            </a:endParaRPr>
          </a:p>
        </p:txBody>
      </p:sp>
      <p:sp>
        <p:nvSpPr>
          <p:cNvPr id="125" name="Google Shape;125;p3"/>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10</a:t>
            </a:fld>
            <a:endParaRPr/>
          </a:p>
        </p:txBody>
      </p:sp>
    </p:spTree>
    <p:extLst>
      <p:ext uri="{BB962C8B-B14F-4D97-AF65-F5344CB8AC3E}">
        <p14:creationId xmlns:p14="http://schemas.microsoft.com/office/powerpoint/2010/main" val="3430874452"/>
      </p:ext>
    </p:extLst>
  </p:cSld>
  <p:clrMapOvr>
    <a:masterClrMapping/>
  </p:clrMapOvr>
  <p:transition spd="med">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11</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lvl="0"/>
            <a:br>
              <a:rPr lang="en-US" sz="3600" dirty="0">
                <a:latin typeface="Calibri"/>
                <a:ea typeface="Calibri"/>
                <a:cs typeface="Calibri"/>
                <a:sym typeface="Calibri"/>
              </a:rPr>
            </a:br>
            <a:r>
              <a:rPr lang="en-US" altLang="zh-CN" sz="4000" dirty="0">
                <a:solidFill>
                  <a:srgbClr val="266F8B"/>
                </a:solidFill>
                <a:latin typeface="Calibri"/>
                <a:ea typeface="Calibri"/>
                <a:cs typeface="Calibri"/>
                <a:sym typeface="Calibri"/>
              </a:rPr>
              <a:t>Inherited Tools from Memory Chips</a:t>
            </a:r>
            <a:endParaRPr sz="3400" dirty="0">
              <a:solidFill>
                <a:srgbClr val="266F8B"/>
              </a:solidFill>
              <a:latin typeface="Calibri"/>
              <a:ea typeface="Calibri"/>
              <a:cs typeface="Calibri"/>
              <a:sym typeface="Calibri"/>
            </a:endParaRPr>
          </a:p>
        </p:txBody>
      </p:sp>
      <p:sp>
        <p:nvSpPr>
          <p:cNvPr id="11" name="Google Shape;131;p4">
            <a:extLst>
              <a:ext uri="{FF2B5EF4-FFF2-40B4-BE49-F238E27FC236}">
                <a16:creationId xmlns:a16="http://schemas.microsoft.com/office/drawing/2014/main" id="{A52C61BA-6718-714A-A857-AA85F151FC6C}"/>
              </a:ext>
            </a:extLst>
          </p:cNvPr>
          <p:cNvSpPr txBox="1">
            <a:spLocks noGrp="1"/>
          </p:cNvSpPr>
          <p:nvPr>
            <p:ph type="body" idx="1"/>
          </p:nvPr>
        </p:nvSpPr>
        <p:spPr>
          <a:xfrm>
            <a:off x="457200" y="1500492"/>
            <a:ext cx="8256531" cy="3410447"/>
          </a:xfrm>
          <a:prstGeom prst="rect">
            <a:avLst/>
          </a:prstGeom>
          <a:noFill/>
          <a:ln>
            <a:noFill/>
          </a:ln>
        </p:spPr>
        <p:txBody>
          <a:bodyPr spcFirstLastPara="1" wrap="square" lIns="91425" tIns="45700" rIns="91425" bIns="45700" anchor="t" anchorCtr="0">
            <a:noAutofit/>
          </a:bodyPr>
          <a:lstStyle/>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Intel’s initial design environment was formed for memory chip design.</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During the 1970s, the primary CAD tools were layout capture and verification tools, used by draftsmen to generate and check mask layouts.</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Engineers were doing circuit and logic designs at the transistor level, usually by hand, producing hand-drawn schematics at the transistor level for the layout designers. </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However, they also had circuit simulation tools derived from the industry standard </a:t>
            </a:r>
            <a:r>
              <a:rPr lang="en-US" sz="2000" i="1" dirty="0">
                <a:solidFill>
                  <a:schemeClr val="accent6"/>
                </a:solidFill>
                <a:latin typeface="Calibri"/>
                <a:ea typeface="Calibri"/>
                <a:cs typeface="Calibri"/>
                <a:sym typeface="Calibri"/>
              </a:rPr>
              <a:t>SPICE</a:t>
            </a:r>
            <a:r>
              <a:rPr lang="en-US" sz="2000" dirty="0">
                <a:latin typeface="Calibri"/>
                <a:ea typeface="Calibri"/>
                <a:cs typeface="Calibri"/>
                <a:sym typeface="Calibri"/>
              </a:rPr>
              <a:t> [1] program.</a:t>
            </a:r>
          </a:p>
          <a:p>
            <a:pPr marL="342900" indent="-361950">
              <a:lnSpc>
                <a:spcPct val="150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50000"/>
              </a:lnSpc>
              <a:spcBef>
                <a:spcPts val="0"/>
              </a:spcBef>
              <a:buSzPts val="1650"/>
              <a:buFont typeface="Wingdings" pitchFamily="2" charset="2"/>
              <a:buChar char="v"/>
            </a:pPr>
            <a:endParaRPr lang="en-US" sz="2000" dirty="0">
              <a:latin typeface="Calibri"/>
              <a:ea typeface="Calibri"/>
              <a:cs typeface="Calibri"/>
              <a:sym typeface="Calibri"/>
            </a:endParaRP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0" lvl="0" indent="0">
              <a:spcBef>
                <a:spcPts val="0"/>
              </a:spcBef>
              <a:buSzPts val="1650"/>
              <a:buNone/>
            </a:pPr>
            <a:endParaRPr lang="en-US" sz="2200" dirty="0">
              <a:latin typeface="Calibri"/>
              <a:cs typeface="Calibri"/>
              <a:sym typeface="Calibri"/>
            </a:endParaRPr>
          </a:p>
          <a:p>
            <a:pPr marL="342900" lvl="0" indent="-361950">
              <a:spcBef>
                <a:spcPts val="0"/>
              </a:spcBef>
              <a:buSzPts val="1650"/>
            </a:pPr>
            <a:endParaRPr dirty="0"/>
          </a:p>
        </p:txBody>
      </p:sp>
      <p:sp>
        <p:nvSpPr>
          <p:cNvPr id="15" name="TextBox 14">
            <a:extLst>
              <a:ext uri="{FF2B5EF4-FFF2-40B4-BE49-F238E27FC236}">
                <a16:creationId xmlns:a16="http://schemas.microsoft.com/office/drawing/2014/main" id="{211719FF-CEA7-4B46-AB62-67AD43648A0C}"/>
              </a:ext>
            </a:extLst>
          </p:cNvPr>
          <p:cNvSpPr txBox="1"/>
          <p:nvPr/>
        </p:nvSpPr>
        <p:spPr>
          <a:xfrm>
            <a:off x="457200" y="5906812"/>
            <a:ext cx="8472637" cy="461665"/>
          </a:xfrm>
          <a:prstGeom prst="rect">
            <a:avLst/>
          </a:prstGeom>
          <a:noFill/>
        </p:spPr>
        <p:txBody>
          <a:bodyPr wrap="square" rtlCol="0">
            <a:spAutoFit/>
          </a:bodyPr>
          <a:lstStyle/>
          <a:p>
            <a:r>
              <a:rPr lang="en-US" altLang="zh-CN" sz="1200" dirty="0"/>
              <a:t>[1] T. Quarles, A. R. Newton, D. O. Pederson, and A. </a:t>
            </a:r>
            <a:r>
              <a:rPr lang="en-US" altLang="zh-CN" sz="1200" dirty="0" err="1"/>
              <a:t>Sangiovanni-Vincentelli</a:t>
            </a:r>
            <a:r>
              <a:rPr lang="en-US" altLang="zh-CN" sz="1200" dirty="0"/>
              <a:t>. “SPICE 3BI User’s Guide”. Berkeley, CA: Univ. of California Press, Apr. 1987.</a:t>
            </a:r>
            <a:endParaRPr lang="en-US" sz="1200" dirty="0">
              <a:latin typeface="Arial" panose="020B0604020202020204" pitchFamily="34" charset="0"/>
              <a:ea typeface="Calibri"/>
              <a:cs typeface="Arial" panose="020B0604020202020204" pitchFamily="34" charset="0"/>
              <a:sym typeface="Calibri"/>
            </a:endParaRPr>
          </a:p>
        </p:txBody>
      </p:sp>
    </p:spTree>
    <p:extLst>
      <p:ext uri="{BB962C8B-B14F-4D97-AF65-F5344CB8AC3E}">
        <p14:creationId xmlns:p14="http://schemas.microsoft.com/office/powerpoint/2010/main" val="267795042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xEl>
                                              <p:pRg st="2" end="2"/>
                                            </p:txEl>
                                          </p:spTgt>
                                        </p:tgtEl>
                                        <p:attrNameLst>
                                          <p:attrName>style.visibility</p:attrName>
                                        </p:attrNameLst>
                                      </p:cBhvr>
                                      <p:to>
                                        <p:strVal val="visible"/>
                                      </p:to>
                                    </p:set>
                                    <p:animEffect transition="in" filter="blinds(horizontal)">
                                      <p:cBhvr>
                                        <p:cTn id="7" dur="500"/>
                                        <p:tgtEl>
                                          <p:spTgt spid="11">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1">
                                            <p:txEl>
                                              <p:pRg st="4" end="4"/>
                                            </p:txEl>
                                          </p:spTgt>
                                        </p:tgtEl>
                                        <p:attrNameLst>
                                          <p:attrName>style.visibility</p:attrName>
                                        </p:attrNameLst>
                                      </p:cBhvr>
                                      <p:to>
                                        <p:strVal val="visible"/>
                                      </p:to>
                                    </p:set>
                                    <p:animEffect transition="in" filter="blinds(horizontal)">
                                      <p:cBhvr>
                                        <p:cTn id="12" dur="500"/>
                                        <p:tgtEl>
                                          <p:spTgt spid="11">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1">
                                            <p:txEl>
                                              <p:pRg st="6" end="6"/>
                                            </p:txEl>
                                          </p:spTgt>
                                        </p:tgtEl>
                                        <p:attrNameLst>
                                          <p:attrName>style.visibility</p:attrName>
                                        </p:attrNameLst>
                                      </p:cBhvr>
                                      <p:to>
                                        <p:strVal val="visible"/>
                                      </p:to>
                                    </p:set>
                                    <p:animEffect transition="in" filter="blinds(horizontal)">
                                      <p:cBhvr>
                                        <p:cTn id="17" dur="500"/>
                                        <p:tgtEl>
                                          <p:spTgt spid="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12</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lvl="0"/>
            <a:br>
              <a:rPr lang="en-US" sz="3600" dirty="0">
                <a:latin typeface="Calibri"/>
                <a:ea typeface="Calibri"/>
                <a:cs typeface="Calibri"/>
                <a:sym typeface="Calibri"/>
              </a:rPr>
            </a:br>
            <a:r>
              <a:rPr lang="en-US" altLang="zh-CN" sz="4000" dirty="0">
                <a:solidFill>
                  <a:srgbClr val="266F8B"/>
                </a:solidFill>
                <a:latin typeface="Calibri"/>
                <a:ea typeface="Calibri"/>
                <a:cs typeface="Calibri"/>
                <a:sym typeface="Calibri"/>
              </a:rPr>
              <a:t>SPICE</a:t>
            </a:r>
            <a:endParaRPr sz="3400" dirty="0">
              <a:solidFill>
                <a:srgbClr val="266F8B"/>
              </a:solidFill>
              <a:latin typeface="Calibri"/>
              <a:ea typeface="Calibri"/>
              <a:cs typeface="Calibri"/>
              <a:sym typeface="Calibri"/>
            </a:endParaRPr>
          </a:p>
        </p:txBody>
      </p:sp>
      <p:sp>
        <p:nvSpPr>
          <p:cNvPr id="6" name="Google Shape;131;p4">
            <a:extLst>
              <a:ext uri="{FF2B5EF4-FFF2-40B4-BE49-F238E27FC236}">
                <a16:creationId xmlns:a16="http://schemas.microsoft.com/office/drawing/2014/main" id="{7FA404C3-1774-CE46-9E86-EEF92D2985DB}"/>
              </a:ext>
            </a:extLst>
          </p:cNvPr>
          <p:cNvSpPr txBox="1">
            <a:spLocks noGrp="1"/>
          </p:cNvSpPr>
          <p:nvPr>
            <p:ph type="body" idx="1"/>
          </p:nvPr>
        </p:nvSpPr>
        <p:spPr>
          <a:xfrm>
            <a:off x="430269" y="1484784"/>
            <a:ext cx="8713731" cy="4824536"/>
          </a:xfrm>
          <a:prstGeom prst="rect">
            <a:avLst/>
          </a:prstGeom>
          <a:noFill/>
          <a:ln>
            <a:noFill/>
          </a:ln>
        </p:spPr>
        <p:txBody>
          <a:bodyPr spcFirstLastPara="1" wrap="square" lIns="91425" tIns="45700" rIns="91425" bIns="45700" anchor="t" anchorCtr="0">
            <a:noAutofit/>
          </a:bodyPr>
          <a:lstStyle/>
          <a:p>
            <a:pPr marL="342900" indent="-361950">
              <a:lnSpc>
                <a:spcPct val="125000"/>
              </a:lnSpc>
              <a:spcBef>
                <a:spcPts val="0"/>
              </a:spcBef>
              <a:buSzPts val="1650"/>
              <a:buFont typeface="Wingdings" pitchFamily="2" charset="2"/>
              <a:buChar char="v"/>
            </a:pPr>
            <a:r>
              <a:rPr lang="en-US" altLang="zh-CN" sz="2000" dirty="0">
                <a:latin typeface="Calibri"/>
                <a:ea typeface="Calibri"/>
                <a:cs typeface="Calibri"/>
                <a:sym typeface="Calibri"/>
              </a:rPr>
              <a:t>SPICE is a </a:t>
            </a:r>
            <a:r>
              <a:rPr lang="en-US" altLang="zh-CN" sz="2000" i="1" dirty="0">
                <a:solidFill>
                  <a:schemeClr val="accent6"/>
                </a:solidFill>
                <a:latin typeface="Calibri"/>
                <a:ea typeface="Calibri"/>
                <a:cs typeface="Calibri"/>
                <a:sym typeface="Calibri"/>
              </a:rPr>
              <a:t>general-purpose circuit simulation program </a:t>
            </a:r>
            <a:r>
              <a:rPr lang="en-US" altLang="zh-CN" sz="2000" dirty="0">
                <a:latin typeface="Calibri"/>
                <a:ea typeface="Calibri"/>
                <a:cs typeface="Calibri"/>
                <a:sym typeface="Calibri"/>
              </a:rPr>
              <a:t>for nonlinear dc, nonlinear transient, and linear ac analyses.</a:t>
            </a:r>
          </a:p>
          <a:p>
            <a:pPr marL="342900" indent="-361950">
              <a:lnSpc>
                <a:spcPct val="125000"/>
              </a:lnSpc>
              <a:spcBef>
                <a:spcPts val="0"/>
              </a:spcBef>
              <a:buSzPts val="1650"/>
              <a:buFont typeface="Wingdings" pitchFamily="2" charset="2"/>
              <a:buChar char="v"/>
            </a:pPr>
            <a:endParaRPr lang="en-US" sz="18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Circuits may contain resistors, capacitors, inductors, mutual inductors, independent voltage and current sources, four types of dependent sources, lossless and lossy transmission lines (two separate implementations), switches, uniform distributed RC lines, and the five most common semiconductor devices: diodes, BJTs, JFETs, MESFETs, and MOSFETs.</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SPICE can simulate and check logic behavior and timing waveforms for small circuits that incorporated up to a few hundred transistors.</a:t>
            </a: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0" lvl="0" indent="0">
              <a:spcBef>
                <a:spcPts val="0"/>
              </a:spcBef>
              <a:buSzPts val="1650"/>
              <a:buNone/>
            </a:pPr>
            <a:endParaRPr lang="en-US" sz="2200" dirty="0">
              <a:latin typeface="Calibri"/>
              <a:cs typeface="Calibri"/>
              <a:sym typeface="Calibri"/>
            </a:endParaRPr>
          </a:p>
          <a:p>
            <a:pPr marL="342900" lvl="0" indent="-361950">
              <a:spcBef>
                <a:spcPts val="0"/>
              </a:spcBef>
              <a:buSzPts val="1650"/>
            </a:pPr>
            <a:endParaRPr dirty="0"/>
          </a:p>
        </p:txBody>
      </p:sp>
    </p:spTree>
    <p:extLst>
      <p:ext uri="{BB962C8B-B14F-4D97-AF65-F5344CB8AC3E}">
        <p14:creationId xmlns:p14="http://schemas.microsoft.com/office/powerpoint/2010/main" val="19694828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animEffect transition="in" filter="blinds(horizontal)">
                                      <p:cBhvr>
                                        <p:cTn id="7" dur="500"/>
                                        <p:tgtEl>
                                          <p:spTgt spid="6">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
                                            <p:txEl>
                                              <p:pRg st="4" end="4"/>
                                            </p:txEl>
                                          </p:spTgt>
                                        </p:tgtEl>
                                        <p:attrNameLst>
                                          <p:attrName>style.visibility</p:attrName>
                                        </p:attrNameLst>
                                      </p:cBhvr>
                                      <p:to>
                                        <p:strVal val="visible"/>
                                      </p:to>
                                    </p:set>
                                    <p:animEffect transition="in" filter="blinds(horizontal)">
                                      <p:cBhvr>
                                        <p:cTn id="12"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13</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lvl="0"/>
            <a:br>
              <a:rPr lang="en-US" sz="3600" dirty="0">
                <a:latin typeface="Calibri"/>
                <a:ea typeface="Calibri"/>
                <a:cs typeface="Calibri"/>
                <a:sym typeface="Calibri"/>
              </a:rPr>
            </a:br>
            <a:r>
              <a:rPr lang="en-US" altLang="zh-CN" sz="4000" dirty="0">
                <a:solidFill>
                  <a:srgbClr val="266F8B"/>
                </a:solidFill>
                <a:latin typeface="Calibri"/>
                <a:ea typeface="Calibri"/>
                <a:cs typeface="Calibri"/>
                <a:sym typeface="Calibri"/>
              </a:rPr>
              <a:t>SPICE Examples</a:t>
            </a:r>
            <a:endParaRPr sz="3400" dirty="0">
              <a:solidFill>
                <a:srgbClr val="266F8B"/>
              </a:solidFill>
              <a:latin typeface="Calibri"/>
              <a:ea typeface="Calibri"/>
              <a:cs typeface="Calibri"/>
              <a:sym typeface="Calibri"/>
            </a:endParaRPr>
          </a:p>
        </p:txBody>
      </p:sp>
      <p:pic>
        <p:nvPicPr>
          <p:cNvPr id="8" name="Picture 7" descr="Graphical user interface, text, application, email&#10;&#10;Description automatically generated">
            <a:extLst>
              <a:ext uri="{FF2B5EF4-FFF2-40B4-BE49-F238E27FC236}">
                <a16:creationId xmlns:a16="http://schemas.microsoft.com/office/drawing/2014/main" id="{03FBF98E-9287-7849-97D1-778EFCC8F9FF}"/>
              </a:ext>
            </a:extLst>
          </p:cNvPr>
          <p:cNvPicPr>
            <a:picLocks noChangeAspect="1"/>
          </p:cNvPicPr>
          <p:nvPr/>
        </p:nvPicPr>
        <p:blipFill>
          <a:blip r:embed="rId3"/>
          <a:stretch>
            <a:fillRect/>
          </a:stretch>
        </p:blipFill>
        <p:spPr>
          <a:xfrm>
            <a:off x="457200" y="1501758"/>
            <a:ext cx="8229600" cy="4611961"/>
          </a:xfrm>
          <a:prstGeom prst="rect">
            <a:avLst/>
          </a:prstGeom>
        </p:spPr>
      </p:pic>
      <p:sp>
        <p:nvSpPr>
          <p:cNvPr id="12" name="TextBox 11">
            <a:extLst>
              <a:ext uri="{FF2B5EF4-FFF2-40B4-BE49-F238E27FC236}">
                <a16:creationId xmlns:a16="http://schemas.microsoft.com/office/drawing/2014/main" id="{CA4406EA-16A8-DD40-AF05-096DFA982616}"/>
              </a:ext>
            </a:extLst>
          </p:cNvPr>
          <p:cNvSpPr txBox="1"/>
          <p:nvPr/>
        </p:nvSpPr>
        <p:spPr>
          <a:xfrm>
            <a:off x="457200" y="5906812"/>
            <a:ext cx="8472637" cy="461665"/>
          </a:xfrm>
          <a:prstGeom prst="rect">
            <a:avLst/>
          </a:prstGeom>
          <a:noFill/>
        </p:spPr>
        <p:txBody>
          <a:bodyPr wrap="square" rtlCol="0">
            <a:spAutoFit/>
          </a:bodyPr>
          <a:lstStyle/>
          <a:p>
            <a:endParaRPr lang="en-US" altLang="zh-CN" sz="1200" dirty="0"/>
          </a:p>
          <a:p>
            <a:r>
              <a:rPr lang="en-US" altLang="zh-CN" sz="1200" dirty="0"/>
              <a:t>Image Source</a:t>
            </a:r>
            <a:r>
              <a:rPr lang="en-US" altLang="zh-CN" sz="1200" dirty="0">
                <a:latin typeface="Arial" panose="020B0604020202020204" pitchFamily="34" charset="0"/>
                <a:cs typeface="Arial" panose="020B0604020202020204" pitchFamily="34" charset="0"/>
              </a:rPr>
              <a:t>:</a:t>
            </a:r>
            <a:r>
              <a:rPr lang="zh-CN" altLang="en-US" sz="1200" dirty="0">
                <a:latin typeface="Arial" panose="020B0604020202020204" pitchFamily="34" charset="0"/>
                <a:cs typeface="Arial" panose="020B0604020202020204" pitchFamily="34" charset="0"/>
              </a:rPr>
              <a:t> </a:t>
            </a:r>
            <a:r>
              <a:rPr lang="en-US" altLang="zh-CN" sz="1200" dirty="0">
                <a:latin typeface="Arial" panose="020B0604020202020204" pitchFamily="34" charset="0"/>
                <a:cs typeface="Arial" panose="020B0604020202020204" pitchFamily="34" charset="0"/>
              </a:rPr>
              <a:t>http://</a:t>
            </a:r>
            <a:r>
              <a:rPr lang="en-US" altLang="zh-CN" sz="1200" dirty="0" err="1">
                <a:latin typeface="Arial" panose="020B0604020202020204" pitchFamily="34" charset="0"/>
                <a:cs typeface="Arial" panose="020B0604020202020204" pitchFamily="34" charset="0"/>
              </a:rPr>
              <a:t>bwrcs.eecs.berkeley.edu</a:t>
            </a:r>
            <a:r>
              <a:rPr lang="en-US" altLang="zh-CN" sz="1200" dirty="0">
                <a:latin typeface="Arial" panose="020B0604020202020204" pitchFamily="34" charset="0"/>
                <a:cs typeface="Arial" panose="020B0604020202020204" pitchFamily="34" charset="0"/>
              </a:rPr>
              <a:t>/Classes/</a:t>
            </a:r>
            <a:r>
              <a:rPr lang="en-US" altLang="zh-CN" sz="1200" dirty="0" err="1">
                <a:latin typeface="Arial" panose="020B0604020202020204" pitchFamily="34" charset="0"/>
                <a:cs typeface="Arial" panose="020B0604020202020204" pitchFamily="34" charset="0"/>
              </a:rPr>
              <a:t>IcBook</a:t>
            </a:r>
            <a:r>
              <a:rPr lang="en-US" altLang="zh-CN" sz="1200" dirty="0">
                <a:latin typeface="Arial" panose="020B0604020202020204" pitchFamily="34" charset="0"/>
                <a:cs typeface="Arial" panose="020B0604020202020204" pitchFamily="34" charset="0"/>
              </a:rPr>
              <a:t>/SPICE/Examples/</a:t>
            </a:r>
            <a:r>
              <a:rPr lang="en-US" altLang="zh-CN" sz="1200" dirty="0" err="1">
                <a:latin typeface="Arial" panose="020B0604020202020204" pitchFamily="34" charset="0"/>
                <a:cs typeface="Arial" panose="020B0604020202020204" pitchFamily="34" charset="0"/>
              </a:rPr>
              <a:t>examples.html</a:t>
            </a:r>
            <a:endParaRPr lang="en-US" sz="1200" dirty="0">
              <a:latin typeface="Arial" panose="020B0604020202020204" pitchFamily="34" charset="0"/>
              <a:ea typeface="Calibri"/>
              <a:cs typeface="Arial" panose="020B0604020202020204" pitchFamily="34" charset="0"/>
              <a:sym typeface="Calibri"/>
            </a:endParaRPr>
          </a:p>
        </p:txBody>
      </p:sp>
      <p:sp>
        <p:nvSpPr>
          <p:cNvPr id="13" name="TextBox 12">
            <a:extLst>
              <a:ext uri="{FF2B5EF4-FFF2-40B4-BE49-F238E27FC236}">
                <a16:creationId xmlns:a16="http://schemas.microsoft.com/office/drawing/2014/main" id="{47F6ADF1-D264-8E45-87F8-7CFBA4D5A274}"/>
              </a:ext>
            </a:extLst>
          </p:cNvPr>
          <p:cNvSpPr txBox="1"/>
          <p:nvPr/>
        </p:nvSpPr>
        <p:spPr>
          <a:xfrm>
            <a:off x="335681" y="5779433"/>
            <a:ext cx="8472637" cy="307777"/>
          </a:xfrm>
          <a:prstGeom prst="rect">
            <a:avLst/>
          </a:prstGeom>
          <a:noFill/>
        </p:spPr>
        <p:txBody>
          <a:bodyPr wrap="square" rtlCol="0">
            <a:spAutoFit/>
          </a:bodyPr>
          <a:lstStyle/>
          <a:p>
            <a:pPr algn="ctr"/>
            <a:r>
              <a:rPr lang="en-US" altLang="zh-CN" dirty="0"/>
              <a:t>Figure 4. SPICE Program Samples </a:t>
            </a:r>
            <a:endParaRPr lang="en-US" sz="1200" dirty="0">
              <a:latin typeface="Arial" panose="020B0604020202020204" pitchFamily="34" charset="0"/>
              <a:ea typeface="Calibri"/>
              <a:cs typeface="Arial" panose="020B0604020202020204" pitchFamily="34" charset="0"/>
              <a:sym typeface="Calibri"/>
            </a:endParaRPr>
          </a:p>
        </p:txBody>
      </p:sp>
    </p:spTree>
    <p:extLst>
      <p:ext uri="{BB962C8B-B14F-4D97-AF65-F5344CB8AC3E}">
        <p14:creationId xmlns:p14="http://schemas.microsoft.com/office/powerpoint/2010/main" val="813748437"/>
      </p:ext>
    </p:extLst>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14</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lvl="0"/>
            <a:br>
              <a:rPr lang="en-US" sz="3600" dirty="0">
                <a:latin typeface="Calibri"/>
                <a:ea typeface="Calibri"/>
                <a:cs typeface="Calibri"/>
                <a:sym typeface="Calibri"/>
              </a:rPr>
            </a:br>
            <a:r>
              <a:rPr lang="en-US" altLang="zh-CN" sz="4000" dirty="0">
                <a:solidFill>
                  <a:srgbClr val="266F8B"/>
                </a:solidFill>
                <a:latin typeface="Calibri"/>
                <a:ea typeface="Calibri"/>
                <a:cs typeface="Calibri"/>
                <a:sym typeface="Calibri"/>
              </a:rPr>
              <a:t>Gate-level vs Transistor-level</a:t>
            </a:r>
            <a:endParaRPr sz="3400" dirty="0">
              <a:solidFill>
                <a:srgbClr val="266F8B"/>
              </a:solidFill>
              <a:latin typeface="Calibri"/>
              <a:ea typeface="Calibri"/>
              <a:cs typeface="Calibri"/>
              <a:sym typeface="Calibri"/>
            </a:endParaRPr>
          </a:p>
        </p:txBody>
      </p:sp>
      <p:sp>
        <p:nvSpPr>
          <p:cNvPr id="11" name="Google Shape;131;p4">
            <a:extLst>
              <a:ext uri="{FF2B5EF4-FFF2-40B4-BE49-F238E27FC236}">
                <a16:creationId xmlns:a16="http://schemas.microsoft.com/office/drawing/2014/main" id="{5257732D-1E26-9F4B-A093-F5594B693FE2}"/>
              </a:ext>
            </a:extLst>
          </p:cNvPr>
          <p:cNvSpPr txBox="1">
            <a:spLocks noGrp="1"/>
          </p:cNvSpPr>
          <p:nvPr>
            <p:ph type="body" idx="1"/>
          </p:nvPr>
        </p:nvSpPr>
        <p:spPr>
          <a:xfrm>
            <a:off x="457200" y="1500492"/>
            <a:ext cx="8256531" cy="3410447"/>
          </a:xfrm>
          <a:prstGeom prst="rect">
            <a:avLst/>
          </a:prstGeom>
          <a:noFill/>
          <a:ln>
            <a:noFill/>
          </a:ln>
        </p:spPr>
        <p:txBody>
          <a:bodyPr spcFirstLastPara="1" wrap="square" lIns="91425" tIns="45700" rIns="91425" bIns="45700" anchor="t" anchorCtr="0">
            <a:noAutofit/>
          </a:bodyPr>
          <a:lstStyle/>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Some engineers preferred to perform logic design using </a:t>
            </a:r>
            <a:r>
              <a:rPr lang="en-US" sz="2000" i="1" dirty="0">
                <a:solidFill>
                  <a:schemeClr val="accent6"/>
                </a:solidFill>
                <a:latin typeface="Calibri"/>
                <a:ea typeface="Calibri"/>
                <a:cs typeface="Calibri"/>
                <a:sym typeface="Calibri"/>
              </a:rPr>
              <a:t>gate-level </a:t>
            </a:r>
            <a:r>
              <a:rPr lang="en-US" sz="2000" dirty="0">
                <a:latin typeface="Calibri"/>
                <a:ea typeface="Calibri"/>
                <a:cs typeface="Calibri"/>
                <a:sym typeface="Calibri"/>
              </a:rPr>
              <a:t>schematics, but this generated some resistance from the layout designers.</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They were familiar with </a:t>
            </a:r>
            <a:r>
              <a:rPr lang="en-US" sz="2000" i="1" dirty="0">
                <a:solidFill>
                  <a:schemeClr val="accent6"/>
                </a:solidFill>
                <a:latin typeface="Calibri"/>
                <a:ea typeface="Calibri"/>
                <a:cs typeface="Calibri"/>
                <a:sym typeface="Calibri"/>
              </a:rPr>
              <a:t>transistor representations</a:t>
            </a:r>
            <a:r>
              <a:rPr lang="en-US" sz="2000" dirty="0">
                <a:latin typeface="Calibri"/>
                <a:ea typeface="Calibri"/>
                <a:cs typeface="Calibri"/>
                <a:sym typeface="Calibri"/>
              </a:rPr>
              <a:t>.</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Translating logic gate symbols into transistor structures was not a trivial task. Circuit operation relied on device strength ratios, so each gate symbol had to be accompanied by specific transistor sizes.</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In addition, even logic design was performed by engineers at the transistor level (e. g. an implementation optimized with K maps), it was not widely used, because the clever NMOS design tricks typically resulted in superior densities with commensurate complexities.</a:t>
            </a:r>
          </a:p>
          <a:p>
            <a:pPr marL="342900" indent="-361950">
              <a:lnSpc>
                <a:spcPct val="150000"/>
              </a:lnSpc>
              <a:spcBef>
                <a:spcPts val="0"/>
              </a:spcBef>
              <a:buSzPts val="1650"/>
              <a:buFont typeface="Wingdings" pitchFamily="2" charset="2"/>
              <a:buChar char="v"/>
            </a:pPr>
            <a:endParaRPr lang="en-US" sz="2000" dirty="0">
              <a:latin typeface="Calibri"/>
              <a:ea typeface="Calibri"/>
              <a:cs typeface="Calibri"/>
              <a:sym typeface="Calibri"/>
            </a:endParaRP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0" lvl="0" indent="0">
              <a:spcBef>
                <a:spcPts val="0"/>
              </a:spcBef>
              <a:buSzPts val="1650"/>
              <a:buNone/>
            </a:pPr>
            <a:endParaRPr lang="en-US" sz="2200" dirty="0">
              <a:latin typeface="Calibri"/>
              <a:cs typeface="Calibri"/>
              <a:sym typeface="Calibri"/>
            </a:endParaRPr>
          </a:p>
          <a:p>
            <a:pPr marL="342900" lvl="0" indent="-361950">
              <a:spcBef>
                <a:spcPts val="0"/>
              </a:spcBef>
              <a:buSzPts val="1650"/>
            </a:pPr>
            <a:endParaRPr dirty="0"/>
          </a:p>
        </p:txBody>
      </p:sp>
    </p:spTree>
    <p:extLst>
      <p:ext uri="{BB962C8B-B14F-4D97-AF65-F5344CB8AC3E}">
        <p14:creationId xmlns:p14="http://schemas.microsoft.com/office/powerpoint/2010/main" val="241367793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xEl>
                                              <p:pRg st="2" end="2"/>
                                            </p:txEl>
                                          </p:spTgt>
                                        </p:tgtEl>
                                        <p:attrNameLst>
                                          <p:attrName>style.visibility</p:attrName>
                                        </p:attrNameLst>
                                      </p:cBhvr>
                                      <p:to>
                                        <p:strVal val="visible"/>
                                      </p:to>
                                    </p:set>
                                    <p:animEffect transition="in" filter="blinds(horizontal)">
                                      <p:cBhvr>
                                        <p:cTn id="7" dur="500"/>
                                        <p:tgtEl>
                                          <p:spTgt spid="11">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1">
                                            <p:txEl>
                                              <p:pRg st="4" end="4"/>
                                            </p:txEl>
                                          </p:spTgt>
                                        </p:tgtEl>
                                        <p:attrNameLst>
                                          <p:attrName>style.visibility</p:attrName>
                                        </p:attrNameLst>
                                      </p:cBhvr>
                                      <p:to>
                                        <p:strVal val="visible"/>
                                      </p:to>
                                    </p:set>
                                    <p:animEffect transition="in" filter="blinds(horizontal)">
                                      <p:cBhvr>
                                        <p:cTn id="12" dur="500"/>
                                        <p:tgtEl>
                                          <p:spTgt spid="11">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1">
                                            <p:txEl>
                                              <p:pRg st="6" end="6"/>
                                            </p:txEl>
                                          </p:spTgt>
                                        </p:tgtEl>
                                        <p:attrNameLst>
                                          <p:attrName>style.visibility</p:attrName>
                                        </p:attrNameLst>
                                      </p:cBhvr>
                                      <p:to>
                                        <p:strVal val="visible"/>
                                      </p:to>
                                    </p:set>
                                    <p:animEffect transition="in" filter="blinds(horizontal)">
                                      <p:cBhvr>
                                        <p:cTn id="17" dur="500"/>
                                        <p:tgtEl>
                                          <p:spTgt spid="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15</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lvl="0"/>
            <a:br>
              <a:rPr lang="en-US" sz="3600" dirty="0">
                <a:latin typeface="Calibri"/>
                <a:ea typeface="Calibri"/>
                <a:cs typeface="Calibri"/>
                <a:sym typeface="Calibri"/>
              </a:rPr>
            </a:br>
            <a:br>
              <a:rPr lang="en-US" sz="3600" dirty="0">
                <a:latin typeface="Calibri"/>
                <a:ea typeface="Calibri"/>
                <a:cs typeface="Calibri"/>
                <a:sym typeface="Calibri"/>
              </a:rPr>
            </a:br>
            <a:r>
              <a:rPr lang="en-US" altLang="zh-CN" sz="4000" dirty="0">
                <a:solidFill>
                  <a:srgbClr val="266F8B"/>
                </a:solidFill>
                <a:latin typeface="Calibri"/>
                <a:ea typeface="Calibri"/>
                <a:cs typeface="Calibri"/>
                <a:sym typeface="Calibri"/>
              </a:rPr>
              <a:t>Evolution of Intel’s Logic Design &amp; </a:t>
            </a:r>
            <a:br>
              <a:rPr lang="en-US" altLang="zh-CN" sz="4000" dirty="0">
                <a:solidFill>
                  <a:srgbClr val="266F8B"/>
                </a:solidFill>
                <a:latin typeface="Calibri"/>
                <a:ea typeface="Calibri"/>
                <a:cs typeface="Calibri"/>
                <a:sym typeface="Calibri"/>
              </a:rPr>
            </a:br>
            <a:r>
              <a:rPr lang="en-US" altLang="zh-CN" sz="4000" dirty="0">
                <a:solidFill>
                  <a:srgbClr val="266F8B"/>
                </a:solidFill>
                <a:latin typeface="Calibri"/>
                <a:ea typeface="Calibri"/>
                <a:cs typeface="Calibri"/>
                <a:sym typeface="Calibri"/>
              </a:rPr>
              <a:t>RTL Modeling</a:t>
            </a:r>
            <a:endParaRPr sz="3400" dirty="0">
              <a:solidFill>
                <a:srgbClr val="266F8B"/>
              </a:solidFill>
              <a:latin typeface="Calibri"/>
              <a:ea typeface="Calibri"/>
              <a:cs typeface="Calibri"/>
              <a:sym typeface="Calibri"/>
            </a:endParaRPr>
          </a:p>
        </p:txBody>
      </p:sp>
      <p:sp>
        <p:nvSpPr>
          <p:cNvPr id="11" name="Google Shape;131;p4">
            <a:extLst>
              <a:ext uri="{FF2B5EF4-FFF2-40B4-BE49-F238E27FC236}">
                <a16:creationId xmlns:a16="http://schemas.microsoft.com/office/drawing/2014/main" id="{5257732D-1E26-9F4B-A093-F5594B693FE2}"/>
              </a:ext>
            </a:extLst>
          </p:cNvPr>
          <p:cNvSpPr txBox="1">
            <a:spLocks noGrp="1"/>
          </p:cNvSpPr>
          <p:nvPr>
            <p:ph type="body" idx="1"/>
          </p:nvPr>
        </p:nvSpPr>
        <p:spPr>
          <a:xfrm>
            <a:off x="457200" y="1500492"/>
            <a:ext cx="8256531" cy="3410447"/>
          </a:xfrm>
          <a:prstGeom prst="rect">
            <a:avLst/>
          </a:prstGeom>
          <a:noFill/>
          <a:ln>
            <a:noFill/>
          </a:ln>
        </p:spPr>
        <p:txBody>
          <a:bodyPr spcFirstLastPara="1" wrap="square" lIns="91425" tIns="45700" rIns="91425" bIns="45700" anchor="t" anchorCtr="0">
            <a:noAutofit/>
          </a:bodyPr>
          <a:lstStyle/>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It became too error-prone to debug logic behavior of processor circuits by hand and too time-consuming to verify the logic behavior by circuit simulation using continuous waveforms.</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i="1" dirty="0">
                <a:solidFill>
                  <a:schemeClr val="accent6"/>
                </a:solidFill>
                <a:latin typeface="Calibri"/>
                <a:ea typeface="Calibri"/>
                <a:cs typeface="Calibri"/>
                <a:sym typeface="Calibri"/>
              </a:rPr>
              <a:t>Register-transfer level (RTL) modeling </a:t>
            </a:r>
            <a:r>
              <a:rPr lang="en-US" sz="2000" dirty="0">
                <a:latin typeface="Calibri"/>
                <a:ea typeface="Calibri"/>
                <a:cs typeface="Calibri"/>
                <a:sym typeface="Calibri"/>
              </a:rPr>
              <a:t>and simulation by a compiled program in a standard language was made possible because of a </a:t>
            </a:r>
            <a:r>
              <a:rPr lang="en-US" sz="2000" i="1" dirty="0">
                <a:solidFill>
                  <a:schemeClr val="accent6"/>
                </a:solidFill>
                <a:latin typeface="Calibri"/>
                <a:ea typeface="Calibri"/>
                <a:cs typeface="Calibri"/>
                <a:sym typeface="Calibri"/>
              </a:rPr>
              <a:t>strictly synchronous design methodology. </a:t>
            </a:r>
            <a:r>
              <a:rPr lang="en-US" sz="2000" dirty="0">
                <a:latin typeface="Calibri"/>
                <a:ea typeface="Calibri"/>
                <a:cs typeface="Calibri"/>
                <a:sym typeface="Calibri"/>
              </a:rPr>
              <a:t>The RTL program simulates the circuit behavior </a:t>
            </a:r>
            <a:r>
              <a:rPr lang="en-US" sz="2000" i="1" dirty="0">
                <a:solidFill>
                  <a:schemeClr val="accent6"/>
                </a:solidFill>
                <a:latin typeface="Calibri"/>
                <a:ea typeface="Calibri"/>
                <a:cs typeface="Calibri"/>
                <a:sym typeface="Calibri"/>
              </a:rPr>
              <a:t>at a cycle-by-cycle timing resolution </a:t>
            </a:r>
            <a:r>
              <a:rPr lang="en-US" sz="2000" dirty="0">
                <a:latin typeface="Calibri"/>
                <a:ea typeface="Calibri"/>
                <a:cs typeface="Calibri"/>
                <a:sym typeface="Calibri"/>
              </a:rPr>
              <a:t>by invoking code for each clock phase in turn.</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One of </a:t>
            </a:r>
            <a:r>
              <a:rPr lang="en-US" sz="2000" i="1" dirty="0">
                <a:solidFill>
                  <a:schemeClr val="accent6"/>
                </a:solidFill>
                <a:latin typeface="Calibri"/>
                <a:ea typeface="Calibri"/>
                <a:cs typeface="Calibri"/>
                <a:sym typeface="Calibri"/>
              </a:rPr>
              <a:t>the first RTL models at Intel </a:t>
            </a:r>
            <a:r>
              <a:rPr lang="en-US" sz="2000" dirty="0">
                <a:latin typeface="Calibri"/>
                <a:ea typeface="Calibri"/>
                <a:cs typeface="Calibri"/>
                <a:sym typeface="Calibri"/>
              </a:rPr>
              <a:t>was developed for the 8087 numeric coprocessor in 1978. It was a </a:t>
            </a:r>
            <a:r>
              <a:rPr lang="en-US" sz="2000" i="1" dirty="0">
                <a:solidFill>
                  <a:schemeClr val="accent6"/>
                </a:solidFill>
                <a:latin typeface="Calibri"/>
                <a:ea typeface="Calibri"/>
                <a:cs typeface="Calibri"/>
                <a:sym typeface="Calibri"/>
              </a:rPr>
              <a:t>FORTRAN</a:t>
            </a:r>
            <a:r>
              <a:rPr lang="en-US" sz="2000" dirty="0">
                <a:latin typeface="Calibri"/>
                <a:ea typeface="Calibri"/>
                <a:cs typeface="Calibri"/>
                <a:sym typeface="Calibri"/>
              </a:rPr>
              <a:t> program that described the logic behavior of circuits.</a:t>
            </a:r>
          </a:p>
          <a:p>
            <a:pPr marL="0" lvl="0" indent="0">
              <a:spcBef>
                <a:spcPts val="0"/>
              </a:spcBef>
              <a:buSzPts val="1650"/>
              <a:buNone/>
            </a:pPr>
            <a:endParaRPr lang="en-US" sz="2000" dirty="0">
              <a:latin typeface="Calibri"/>
              <a:ea typeface="Calibri"/>
              <a:cs typeface="Calibri"/>
              <a:sym typeface="Calibri"/>
            </a:endParaRPr>
          </a:p>
          <a:p>
            <a:pPr marL="0" lvl="0" indent="0">
              <a:spcBef>
                <a:spcPts val="0"/>
              </a:spcBef>
              <a:buSzPts val="1650"/>
              <a:buNone/>
            </a:pPr>
            <a:endParaRPr lang="en-US" sz="2200" dirty="0">
              <a:latin typeface="Calibri"/>
              <a:cs typeface="Calibri"/>
              <a:sym typeface="Calibri"/>
            </a:endParaRPr>
          </a:p>
          <a:p>
            <a:pPr marL="342900" lvl="0" indent="-361950">
              <a:spcBef>
                <a:spcPts val="0"/>
              </a:spcBef>
              <a:buSzPts val="1650"/>
            </a:pPr>
            <a:endParaRPr dirty="0"/>
          </a:p>
        </p:txBody>
      </p:sp>
    </p:spTree>
    <p:extLst>
      <p:ext uri="{BB962C8B-B14F-4D97-AF65-F5344CB8AC3E}">
        <p14:creationId xmlns:p14="http://schemas.microsoft.com/office/powerpoint/2010/main" val="116183300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xEl>
                                              <p:pRg st="2" end="2"/>
                                            </p:txEl>
                                          </p:spTgt>
                                        </p:tgtEl>
                                        <p:attrNameLst>
                                          <p:attrName>style.visibility</p:attrName>
                                        </p:attrNameLst>
                                      </p:cBhvr>
                                      <p:to>
                                        <p:strVal val="visible"/>
                                      </p:to>
                                    </p:set>
                                    <p:animEffect transition="in" filter="blinds(horizontal)">
                                      <p:cBhvr>
                                        <p:cTn id="7" dur="500"/>
                                        <p:tgtEl>
                                          <p:spTgt spid="11">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1">
                                            <p:txEl>
                                              <p:pRg st="4" end="4"/>
                                            </p:txEl>
                                          </p:spTgt>
                                        </p:tgtEl>
                                        <p:attrNameLst>
                                          <p:attrName>style.visibility</p:attrName>
                                        </p:attrNameLst>
                                      </p:cBhvr>
                                      <p:to>
                                        <p:strVal val="visible"/>
                                      </p:to>
                                    </p:set>
                                    <p:animEffect transition="in" filter="blinds(horizontal)">
                                      <p:cBhvr>
                                        <p:cTn id="12" dur="500"/>
                                        <p:tgtEl>
                                          <p:spTgt spid="1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16</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lvl="0"/>
            <a:br>
              <a:rPr lang="en-US" sz="3600" dirty="0">
                <a:latin typeface="Calibri"/>
                <a:ea typeface="Calibri"/>
                <a:cs typeface="Calibri"/>
                <a:sym typeface="Calibri"/>
              </a:rPr>
            </a:br>
            <a:br>
              <a:rPr lang="en-US" sz="3600" dirty="0">
                <a:latin typeface="Calibri"/>
                <a:ea typeface="Calibri"/>
                <a:cs typeface="Calibri"/>
                <a:sym typeface="Calibri"/>
              </a:rPr>
            </a:br>
            <a:r>
              <a:rPr lang="en-US" altLang="zh-CN" sz="4000" dirty="0">
                <a:solidFill>
                  <a:srgbClr val="266F8B"/>
                </a:solidFill>
                <a:latin typeface="Calibri"/>
                <a:ea typeface="Calibri"/>
                <a:cs typeface="Calibri"/>
                <a:sym typeface="Calibri"/>
              </a:rPr>
              <a:t>Evolution of Intel’s Logic Design &amp; </a:t>
            </a:r>
            <a:br>
              <a:rPr lang="en-US" altLang="zh-CN" sz="4000" dirty="0">
                <a:solidFill>
                  <a:srgbClr val="266F8B"/>
                </a:solidFill>
                <a:latin typeface="Calibri"/>
                <a:ea typeface="Calibri"/>
                <a:cs typeface="Calibri"/>
                <a:sym typeface="Calibri"/>
              </a:rPr>
            </a:br>
            <a:r>
              <a:rPr lang="en-US" altLang="zh-CN" sz="4000" dirty="0">
                <a:solidFill>
                  <a:srgbClr val="266F8B"/>
                </a:solidFill>
                <a:latin typeface="Calibri"/>
                <a:ea typeface="Calibri"/>
                <a:cs typeface="Calibri"/>
                <a:sym typeface="Calibri"/>
              </a:rPr>
              <a:t>RTL Modeling</a:t>
            </a:r>
            <a:endParaRPr sz="3400" dirty="0">
              <a:solidFill>
                <a:srgbClr val="266F8B"/>
              </a:solidFill>
              <a:latin typeface="Calibri"/>
              <a:ea typeface="Calibri"/>
              <a:cs typeface="Calibri"/>
              <a:sym typeface="Calibri"/>
            </a:endParaRPr>
          </a:p>
        </p:txBody>
      </p:sp>
      <p:pic>
        <p:nvPicPr>
          <p:cNvPr id="3" name="Picture 2" descr="Diagram&#10;&#10;Description automatically generated with medium confidence">
            <a:extLst>
              <a:ext uri="{FF2B5EF4-FFF2-40B4-BE49-F238E27FC236}">
                <a16:creationId xmlns:a16="http://schemas.microsoft.com/office/drawing/2014/main" id="{33CC3341-7153-3348-B3DF-C12B4F33B557}"/>
              </a:ext>
            </a:extLst>
          </p:cNvPr>
          <p:cNvPicPr>
            <a:picLocks noChangeAspect="1"/>
          </p:cNvPicPr>
          <p:nvPr/>
        </p:nvPicPr>
        <p:blipFill>
          <a:blip r:embed="rId3"/>
          <a:stretch>
            <a:fillRect/>
          </a:stretch>
        </p:blipFill>
        <p:spPr>
          <a:xfrm>
            <a:off x="341568" y="1765005"/>
            <a:ext cx="6215387" cy="3563088"/>
          </a:xfrm>
          <a:prstGeom prst="rect">
            <a:avLst/>
          </a:prstGeom>
        </p:spPr>
      </p:pic>
      <p:sp>
        <p:nvSpPr>
          <p:cNvPr id="9" name="TextBox 8">
            <a:extLst>
              <a:ext uri="{FF2B5EF4-FFF2-40B4-BE49-F238E27FC236}">
                <a16:creationId xmlns:a16="http://schemas.microsoft.com/office/drawing/2014/main" id="{962C81CD-4B53-2546-B9DF-F46C953DBE33}"/>
              </a:ext>
            </a:extLst>
          </p:cNvPr>
          <p:cNvSpPr txBox="1"/>
          <p:nvPr/>
        </p:nvSpPr>
        <p:spPr>
          <a:xfrm>
            <a:off x="457200" y="5906812"/>
            <a:ext cx="8472637" cy="461665"/>
          </a:xfrm>
          <a:prstGeom prst="rect">
            <a:avLst/>
          </a:prstGeom>
          <a:noFill/>
        </p:spPr>
        <p:txBody>
          <a:bodyPr wrap="square" rtlCol="0">
            <a:spAutoFit/>
          </a:bodyPr>
          <a:lstStyle/>
          <a:p>
            <a:endParaRPr lang="en-US" altLang="zh-CN" sz="1200" dirty="0"/>
          </a:p>
          <a:p>
            <a:r>
              <a:rPr lang="en-US" altLang="zh-CN" sz="1200" dirty="0"/>
              <a:t>Image Source</a:t>
            </a:r>
            <a:r>
              <a:rPr lang="en-US" altLang="zh-CN" sz="1200" dirty="0">
                <a:latin typeface="Arial" panose="020B0604020202020204" pitchFamily="34" charset="0"/>
                <a:cs typeface="Arial" panose="020B0604020202020204" pitchFamily="34" charset="0"/>
              </a:rPr>
              <a:t>:</a:t>
            </a:r>
            <a:r>
              <a:rPr lang="zh-CN" altLang="en-US" sz="1200" dirty="0">
                <a:latin typeface="Arial" panose="020B0604020202020204" pitchFamily="34" charset="0"/>
                <a:cs typeface="Arial" panose="020B0604020202020204" pitchFamily="34" charset="0"/>
              </a:rPr>
              <a:t> </a:t>
            </a:r>
            <a:r>
              <a:rPr lang="en-US" altLang="zh-CN" sz="1200" dirty="0">
                <a:latin typeface="Arial" panose="020B0604020202020204" pitchFamily="34" charset="0"/>
                <a:cs typeface="Arial" panose="020B0604020202020204" pitchFamily="34" charset="0"/>
              </a:rPr>
              <a:t>Wikipedia</a:t>
            </a:r>
            <a:endParaRPr lang="en-US" sz="1200" dirty="0">
              <a:latin typeface="Arial" panose="020B0604020202020204" pitchFamily="34" charset="0"/>
              <a:ea typeface="Calibri"/>
              <a:cs typeface="Arial" panose="020B0604020202020204" pitchFamily="34" charset="0"/>
              <a:sym typeface="Calibri"/>
            </a:endParaRPr>
          </a:p>
        </p:txBody>
      </p:sp>
      <p:sp>
        <p:nvSpPr>
          <p:cNvPr id="10" name="TextBox 9">
            <a:extLst>
              <a:ext uri="{FF2B5EF4-FFF2-40B4-BE49-F238E27FC236}">
                <a16:creationId xmlns:a16="http://schemas.microsoft.com/office/drawing/2014/main" id="{A51796A4-736D-DF4F-83A1-0B5EE40E60E5}"/>
              </a:ext>
            </a:extLst>
          </p:cNvPr>
          <p:cNvSpPr txBox="1"/>
          <p:nvPr/>
        </p:nvSpPr>
        <p:spPr>
          <a:xfrm>
            <a:off x="335681" y="5829867"/>
            <a:ext cx="8472637" cy="307777"/>
          </a:xfrm>
          <a:prstGeom prst="rect">
            <a:avLst/>
          </a:prstGeom>
          <a:noFill/>
        </p:spPr>
        <p:txBody>
          <a:bodyPr wrap="square" rtlCol="0">
            <a:spAutoFit/>
          </a:bodyPr>
          <a:lstStyle/>
          <a:p>
            <a:pPr algn="ctr"/>
            <a:r>
              <a:rPr lang="en-US" altLang="zh-CN" dirty="0"/>
              <a:t>Figure 5.</a:t>
            </a:r>
            <a:r>
              <a:rPr lang="zh-CN" altLang="en-US" dirty="0"/>
              <a:t> </a:t>
            </a:r>
            <a:r>
              <a:rPr lang="en-US" altLang="zh-CN" dirty="0"/>
              <a:t>A Simple RTL Model</a:t>
            </a:r>
            <a:endParaRPr lang="en-US" sz="1200" dirty="0">
              <a:latin typeface="Arial" panose="020B0604020202020204" pitchFamily="34" charset="0"/>
              <a:ea typeface="Calibri"/>
              <a:cs typeface="Arial" panose="020B0604020202020204" pitchFamily="34" charset="0"/>
              <a:sym typeface="Calibri"/>
            </a:endParaRPr>
          </a:p>
        </p:txBody>
      </p:sp>
      <p:sp>
        <p:nvSpPr>
          <p:cNvPr id="12" name="Google Shape;131;p4">
            <a:extLst>
              <a:ext uri="{FF2B5EF4-FFF2-40B4-BE49-F238E27FC236}">
                <a16:creationId xmlns:a16="http://schemas.microsoft.com/office/drawing/2014/main" id="{8663631C-6BD9-4745-8048-199BAE6F5F76}"/>
              </a:ext>
            </a:extLst>
          </p:cNvPr>
          <p:cNvSpPr txBox="1">
            <a:spLocks noGrp="1"/>
          </p:cNvSpPr>
          <p:nvPr>
            <p:ph type="body" idx="1"/>
          </p:nvPr>
        </p:nvSpPr>
        <p:spPr>
          <a:xfrm>
            <a:off x="6315740" y="1484784"/>
            <a:ext cx="2807243" cy="4824536"/>
          </a:xfrm>
          <a:prstGeom prst="rect">
            <a:avLst/>
          </a:prstGeom>
          <a:noFill/>
          <a:ln>
            <a:noFill/>
          </a:ln>
        </p:spPr>
        <p:txBody>
          <a:bodyPr spcFirstLastPara="1" wrap="square" lIns="91425" tIns="45700" rIns="91425" bIns="45700" anchor="t" anchorCtr="0">
            <a:noAutofit/>
          </a:bodyPr>
          <a:lstStyle/>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In the 80286 design, the blocks of RTL were manually translated into the schematic design of gates and transistors.</a:t>
            </a:r>
          </a:p>
          <a:p>
            <a:pPr marL="342900" indent="-361950">
              <a:lnSpc>
                <a:spcPct val="125000"/>
              </a:lnSpc>
              <a:spcBef>
                <a:spcPts val="0"/>
              </a:spcBef>
              <a:buSzPts val="1650"/>
              <a:buFont typeface="Wingdings" pitchFamily="2" charset="2"/>
              <a:buChar char="v"/>
            </a:pPr>
            <a:endParaRPr lang="en-US" sz="2000" dirty="0">
              <a:latin typeface="Calibri"/>
              <a:cs typeface="Calibri"/>
              <a:sym typeface="Calibri"/>
            </a:endParaRPr>
          </a:p>
          <a:p>
            <a:pPr marL="342900" indent="-361950">
              <a:lnSpc>
                <a:spcPct val="125000"/>
              </a:lnSpc>
              <a:spcBef>
                <a:spcPts val="0"/>
              </a:spcBef>
              <a:buSzPts val="1650"/>
              <a:buFont typeface="Wingdings" pitchFamily="2" charset="2"/>
              <a:buChar char="v"/>
            </a:pPr>
            <a:r>
              <a:rPr lang="en-US" sz="2000" i="1" dirty="0">
                <a:solidFill>
                  <a:schemeClr val="accent6"/>
                </a:solidFill>
                <a:latin typeface="Calibri"/>
                <a:cs typeface="Calibri"/>
                <a:sym typeface="Calibri"/>
              </a:rPr>
              <a:t>Programmable logic array (PLAs) </a:t>
            </a:r>
            <a:r>
              <a:rPr lang="en-US" sz="2000" dirty="0">
                <a:latin typeface="Calibri"/>
                <a:cs typeface="Calibri"/>
                <a:sym typeface="Calibri"/>
              </a:rPr>
              <a:t>functions automated the logic minimization process.</a:t>
            </a:r>
            <a:endParaRPr dirty="0"/>
          </a:p>
        </p:txBody>
      </p:sp>
    </p:spTree>
    <p:extLst>
      <p:ext uri="{BB962C8B-B14F-4D97-AF65-F5344CB8AC3E}">
        <p14:creationId xmlns:p14="http://schemas.microsoft.com/office/powerpoint/2010/main" val="3886832604"/>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2">
                                            <p:txEl>
                                              <p:pRg st="2" end="2"/>
                                            </p:txEl>
                                          </p:spTgt>
                                        </p:tgtEl>
                                        <p:attrNameLst>
                                          <p:attrName>style.visibility</p:attrName>
                                        </p:attrNameLst>
                                      </p:cBhvr>
                                      <p:to>
                                        <p:strVal val="visible"/>
                                      </p:to>
                                    </p:set>
                                    <p:animEffect transition="in" filter="blinds(horizontal)">
                                      <p:cBhvr>
                                        <p:cTn id="7" dur="500"/>
                                        <p:tgtEl>
                                          <p:spTgt spid="1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3"/>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4000">
                <a:solidFill>
                  <a:srgbClr val="266F8B"/>
                </a:solidFill>
                <a:latin typeface="Calibri"/>
                <a:ea typeface="Calibri"/>
                <a:cs typeface="Calibri"/>
                <a:sym typeface="Calibri"/>
              </a:rPr>
              <a:t>Outline</a:t>
            </a:r>
            <a:endParaRPr sz="4000">
              <a:solidFill>
                <a:srgbClr val="266F8B"/>
              </a:solidFill>
              <a:latin typeface="Calibri"/>
              <a:ea typeface="Calibri"/>
              <a:cs typeface="Calibri"/>
              <a:sym typeface="Calibri"/>
            </a:endParaRPr>
          </a:p>
        </p:txBody>
      </p:sp>
      <p:sp>
        <p:nvSpPr>
          <p:cNvPr id="124" name="Google Shape;124;p3"/>
          <p:cNvSpPr txBox="1">
            <a:spLocks noGrp="1"/>
          </p:cNvSpPr>
          <p:nvPr>
            <p:ph type="body" idx="1"/>
          </p:nvPr>
        </p:nvSpPr>
        <p:spPr>
          <a:xfrm>
            <a:off x="331079" y="1600200"/>
            <a:ext cx="8970579" cy="4530725"/>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SzPts val="1800"/>
              <a:buChar char="🞐"/>
            </a:pPr>
            <a:r>
              <a:rPr lang="en-US" sz="2400" dirty="0">
                <a:solidFill>
                  <a:schemeClr val="tx1">
                    <a:lumMod val="50000"/>
                    <a:lumOff val="50000"/>
                  </a:schemeClr>
                </a:solidFill>
                <a:latin typeface="Calibri"/>
                <a:ea typeface="Calibri"/>
                <a:cs typeface="Calibri"/>
                <a:sym typeface="Calibri"/>
              </a:rPr>
              <a:t>Abstract</a:t>
            </a:r>
          </a:p>
          <a:p>
            <a:pPr marL="342900" indent="-371475">
              <a:lnSpc>
                <a:spcPct val="150000"/>
              </a:lnSpc>
              <a:spcBef>
                <a:spcPts val="480"/>
              </a:spcBef>
              <a:buClr>
                <a:srgbClr val="A5A5A5"/>
              </a:buClr>
              <a:buSzPts val="1800"/>
            </a:pPr>
            <a:r>
              <a:rPr lang="en-US" sz="2400" dirty="0">
                <a:solidFill>
                  <a:schemeClr val="tx1">
                    <a:lumMod val="50000"/>
                    <a:lumOff val="50000"/>
                  </a:schemeClr>
                </a:solidFill>
                <a:latin typeface="Calibri"/>
                <a:ea typeface="Calibri"/>
                <a:cs typeface="Calibri"/>
                <a:sym typeface="Calibri"/>
              </a:rPr>
              <a:t>Background: A Brief History of Microprocessor</a:t>
            </a:r>
            <a:r>
              <a:rPr lang="en-US" altLang="zh-CN" sz="2400" dirty="0">
                <a:solidFill>
                  <a:schemeClr val="tx1">
                    <a:lumMod val="50000"/>
                    <a:lumOff val="50000"/>
                  </a:schemeClr>
                </a:solidFill>
                <a:latin typeface="Calibri"/>
                <a:ea typeface="Calibri"/>
                <a:cs typeface="Calibri"/>
                <a:sym typeface="Calibri"/>
              </a:rPr>
              <a:t>s &amp;</a:t>
            </a:r>
            <a:r>
              <a:rPr lang="zh-CN" altLang="en-US" sz="2400" dirty="0">
                <a:solidFill>
                  <a:schemeClr val="tx1">
                    <a:lumMod val="50000"/>
                    <a:lumOff val="50000"/>
                  </a:schemeClr>
                </a:solidFill>
                <a:latin typeface="Calibri"/>
                <a:ea typeface="Calibri"/>
                <a:cs typeface="Calibri"/>
                <a:sym typeface="Calibri"/>
              </a:rPr>
              <a:t> </a:t>
            </a:r>
            <a:r>
              <a:rPr lang="en-US" sz="2400" dirty="0">
                <a:solidFill>
                  <a:schemeClr val="tx1">
                    <a:lumMod val="50000"/>
                    <a:lumOff val="50000"/>
                  </a:schemeClr>
                </a:solidFill>
                <a:latin typeface="Calibri"/>
                <a:ea typeface="Calibri"/>
                <a:cs typeface="Calibri"/>
                <a:sym typeface="Calibri"/>
              </a:rPr>
              <a:t>Intel</a:t>
            </a:r>
          </a:p>
          <a:p>
            <a:pPr marL="342900" lvl="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for</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the</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Early</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x86</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Processors</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(1970s</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to</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1980s)</a:t>
            </a:r>
          </a:p>
          <a:p>
            <a:pPr marL="342900" lvl="0" indent="-371475">
              <a:lnSpc>
                <a:spcPct val="150000"/>
              </a:lnSpc>
              <a:spcBef>
                <a:spcPts val="480"/>
              </a:spcBef>
              <a:buClr>
                <a:srgbClr val="A5A5A5"/>
              </a:buClr>
              <a:buSzPts val="1800"/>
            </a:pPr>
            <a:r>
              <a:rPr lang="en-US" altLang="zh-CN" sz="2400" dirty="0">
                <a:solidFill>
                  <a:schemeClr val="accent6"/>
                </a:solidFill>
                <a:latin typeface="Calibri"/>
                <a:ea typeface="Calibri"/>
                <a:cs typeface="Calibri"/>
                <a:sym typeface="Calibri"/>
              </a:rPr>
              <a:t>The</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386</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Design</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Environment</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(1985)</a:t>
            </a:r>
            <a:r>
              <a:rPr lang="zh-CN" altLang="en-US" sz="2400" dirty="0">
                <a:solidFill>
                  <a:schemeClr val="accent6"/>
                </a:solidFill>
                <a:latin typeface="Calibri"/>
                <a:ea typeface="Calibri"/>
                <a:cs typeface="Calibri"/>
                <a:sym typeface="Calibri"/>
              </a:rPr>
              <a:t> </a:t>
            </a:r>
            <a:endParaRPr lang="en-US" altLang="zh-CN" sz="2400" dirty="0">
              <a:solidFill>
                <a:schemeClr val="accent6"/>
              </a:solidFill>
              <a:latin typeface="Calibri"/>
              <a:ea typeface="Calibri"/>
              <a:cs typeface="Calibri"/>
              <a:sym typeface="Calibri"/>
            </a:endParaRPr>
          </a:p>
          <a:p>
            <a:pPr marL="34290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The</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486</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(1989)</a:t>
            </a:r>
            <a:r>
              <a:rPr lang="zh-CN" altLang="en-US" sz="2400" dirty="0">
                <a:solidFill>
                  <a:schemeClr val="tx1">
                    <a:lumMod val="50000"/>
                    <a:lumOff val="50000"/>
                  </a:schemeClr>
                </a:solidFill>
                <a:latin typeface="Calibri"/>
                <a:ea typeface="Calibri"/>
                <a:cs typeface="Calibri"/>
                <a:sym typeface="Calibri"/>
              </a:rPr>
              <a:t> </a:t>
            </a:r>
            <a:endParaRPr lang="en-US" altLang="zh-CN" sz="2400" dirty="0">
              <a:solidFill>
                <a:schemeClr val="tx1">
                  <a:lumMod val="50000"/>
                  <a:lumOff val="50000"/>
                </a:schemeClr>
              </a:solidFill>
              <a:latin typeface="Calibri"/>
              <a:ea typeface="Calibri"/>
              <a:cs typeface="Calibri"/>
              <a:sym typeface="Calibri"/>
            </a:endParaRPr>
          </a:p>
          <a:p>
            <a:pPr marL="34290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for</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Pentium</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Processors</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(1993)</a:t>
            </a:r>
          </a:p>
          <a:p>
            <a:pPr marL="34290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Discussion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&amp;</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Trends</a:t>
            </a:r>
          </a:p>
          <a:p>
            <a:pPr marL="342900" lvl="0" indent="-371475">
              <a:spcBef>
                <a:spcPts val="480"/>
              </a:spcBef>
              <a:buClr>
                <a:srgbClr val="A5A5A5"/>
              </a:buClr>
              <a:buSzPts val="1800"/>
            </a:pPr>
            <a:endParaRPr lang="en-US" sz="2400" dirty="0">
              <a:solidFill>
                <a:srgbClr val="A5A5A5"/>
              </a:solidFill>
              <a:latin typeface="Calibri"/>
              <a:ea typeface="Calibri"/>
              <a:cs typeface="Calibri"/>
              <a:sym typeface="Calibri"/>
            </a:endParaRPr>
          </a:p>
          <a:p>
            <a:pPr marL="0" lvl="0" indent="0" algn="l" rtl="0">
              <a:spcBef>
                <a:spcPts val="480"/>
              </a:spcBef>
              <a:spcAft>
                <a:spcPts val="0"/>
              </a:spcAft>
              <a:buClr>
                <a:srgbClr val="A5A5A5"/>
              </a:buClr>
              <a:buSzPts val="1800"/>
              <a:buNone/>
            </a:pPr>
            <a:endParaRPr lang="en-US" sz="2400" dirty="0">
              <a:solidFill>
                <a:srgbClr val="A5A5A5"/>
              </a:solidFill>
              <a:latin typeface="Calibri"/>
              <a:ea typeface="Calibri"/>
              <a:cs typeface="Calibri"/>
              <a:sym typeface="Calibri"/>
            </a:endParaRPr>
          </a:p>
        </p:txBody>
      </p:sp>
      <p:sp>
        <p:nvSpPr>
          <p:cNvPr id="125" name="Google Shape;125;p3"/>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17</a:t>
            </a:fld>
            <a:endParaRPr/>
          </a:p>
        </p:txBody>
      </p:sp>
    </p:spTree>
    <p:extLst>
      <p:ext uri="{BB962C8B-B14F-4D97-AF65-F5344CB8AC3E}">
        <p14:creationId xmlns:p14="http://schemas.microsoft.com/office/powerpoint/2010/main" val="1262738585"/>
      </p:ext>
    </p:extLst>
  </p:cSld>
  <p:clrMapOvr>
    <a:masterClrMapping/>
  </p:clrMapOvr>
  <p:transition spd="med">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18</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lvl="0"/>
            <a:br>
              <a:rPr lang="en-US" sz="3600" dirty="0">
                <a:latin typeface="Calibri"/>
                <a:ea typeface="Calibri"/>
                <a:cs typeface="Calibri"/>
                <a:sym typeface="Calibri"/>
              </a:rPr>
            </a:br>
            <a:r>
              <a:rPr lang="en-US" altLang="zh-CN" sz="4000" dirty="0">
                <a:solidFill>
                  <a:srgbClr val="266F8B"/>
                </a:solidFill>
                <a:latin typeface="Calibri"/>
                <a:ea typeface="Calibri"/>
                <a:cs typeface="Calibri"/>
                <a:sym typeface="Calibri"/>
              </a:rPr>
              <a:t>Transition from 286 to 386</a:t>
            </a:r>
            <a:endParaRPr sz="3400" dirty="0">
              <a:solidFill>
                <a:srgbClr val="266F8B"/>
              </a:solidFill>
              <a:latin typeface="Calibri"/>
              <a:ea typeface="Calibri"/>
              <a:cs typeface="Calibri"/>
              <a:sym typeface="Calibri"/>
            </a:endParaRPr>
          </a:p>
        </p:txBody>
      </p:sp>
      <p:sp>
        <p:nvSpPr>
          <p:cNvPr id="11" name="Google Shape;131;p4">
            <a:extLst>
              <a:ext uri="{FF2B5EF4-FFF2-40B4-BE49-F238E27FC236}">
                <a16:creationId xmlns:a16="http://schemas.microsoft.com/office/drawing/2014/main" id="{A52C61BA-6718-714A-A857-AA85F151FC6C}"/>
              </a:ext>
            </a:extLst>
          </p:cNvPr>
          <p:cNvSpPr txBox="1">
            <a:spLocks noGrp="1"/>
          </p:cNvSpPr>
          <p:nvPr>
            <p:ph type="body" idx="1"/>
          </p:nvPr>
        </p:nvSpPr>
        <p:spPr>
          <a:xfrm>
            <a:off x="457200" y="1500492"/>
            <a:ext cx="8256531" cy="3410447"/>
          </a:xfrm>
          <a:prstGeom prst="rect">
            <a:avLst/>
          </a:prstGeom>
          <a:noFill/>
          <a:ln>
            <a:noFill/>
          </a:ln>
        </p:spPr>
        <p:txBody>
          <a:bodyPr spcFirstLastPara="1" wrap="square" lIns="91425" tIns="45700" rIns="91425" bIns="45700" anchor="t" anchorCtr="0">
            <a:noAutofit/>
          </a:bodyPr>
          <a:lstStyle/>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In moving to the 386 during 1982, the design team quickly ported the 286 design modules to the new design environment as a starting point.</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A problem was how to more effectively provide the translation to schematics and the logical representation of the chip.</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The objectives were to accelerate the design process, minimize manual translation errors, and handle the rapidly increasing design complexity.</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Given these goals, the relationship with Berkeley—and especially with </a:t>
            </a:r>
            <a:r>
              <a:rPr lang="en-US" sz="2000" i="1" dirty="0">
                <a:solidFill>
                  <a:schemeClr val="accent6"/>
                </a:solidFill>
                <a:latin typeface="Calibri"/>
                <a:ea typeface="Calibri"/>
                <a:cs typeface="Calibri"/>
                <a:sym typeface="Calibri"/>
              </a:rPr>
              <a:t>Alberto</a:t>
            </a:r>
            <a:r>
              <a:rPr lang="en-US" sz="2000" dirty="0">
                <a:latin typeface="Calibri"/>
                <a:ea typeface="Calibri"/>
                <a:cs typeface="Calibri"/>
                <a:sym typeface="Calibri"/>
              </a:rPr>
              <a:t>—quickly became central for Intel. The design manager of the project put Alberto on a consulting contract.</a:t>
            </a:r>
          </a:p>
          <a:p>
            <a:pPr marL="342900" indent="-361950">
              <a:lnSpc>
                <a:spcPct val="150000"/>
              </a:lnSpc>
              <a:spcBef>
                <a:spcPts val="0"/>
              </a:spcBef>
              <a:buSzPts val="1650"/>
              <a:buFont typeface="Wingdings" pitchFamily="2" charset="2"/>
              <a:buChar char="v"/>
            </a:pPr>
            <a:endParaRPr lang="en-US" sz="2000" dirty="0">
              <a:latin typeface="Calibri"/>
              <a:ea typeface="Calibri"/>
              <a:cs typeface="Calibri"/>
              <a:sym typeface="Calibri"/>
            </a:endParaRP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0" lvl="0" indent="0">
              <a:spcBef>
                <a:spcPts val="0"/>
              </a:spcBef>
              <a:buSzPts val="1650"/>
              <a:buNone/>
            </a:pPr>
            <a:endParaRPr lang="en-US" sz="2200" dirty="0">
              <a:latin typeface="Calibri"/>
              <a:cs typeface="Calibri"/>
              <a:sym typeface="Calibri"/>
            </a:endParaRPr>
          </a:p>
          <a:p>
            <a:pPr marL="342900" lvl="0" indent="-361950">
              <a:spcBef>
                <a:spcPts val="0"/>
              </a:spcBef>
              <a:buSzPts val="1650"/>
            </a:pPr>
            <a:endParaRPr dirty="0"/>
          </a:p>
        </p:txBody>
      </p:sp>
    </p:spTree>
    <p:extLst>
      <p:ext uri="{BB962C8B-B14F-4D97-AF65-F5344CB8AC3E}">
        <p14:creationId xmlns:p14="http://schemas.microsoft.com/office/powerpoint/2010/main" val="24102582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xEl>
                                              <p:pRg st="2" end="2"/>
                                            </p:txEl>
                                          </p:spTgt>
                                        </p:tgtEl>
                                        <p:attrNameLst>
                                          <p:attrName>style.visibility</p:attrName>
                                        </p:attrNameLst>
                                      </p:cBhvr>
                                      <p:to>
                                        <p:strVal val="visible"/>
                                      </p:to>
                                    </p:set>
                                    <p:animEffect transition="in" filter="blinds(horizontal)">
                                      <p:cBhvr>
                                        <p:cTn id="7" dur="500"/>
                                        <p:tgtEl>
                                          <p:spTgt spid="11">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1">
                                            <p:txEl>
                                              <p:pRg st="4" end="4"/>
                                            </p:txEl>
                                          </p:spTgt>
                                        </p:tgtEl>
                                        <p:attrNameLst>
                                          <p:attrName>style.visibility</p:attrName>
                                        </p:attrNameLst>
                                      </p:cBhvr>
                                      <p:to>
                                        <p:strVal val="visible"/>
                                      </p:to>
                                    </p:set>
                                    <p:animEffect transition="in" filter="blinds(horizontal)">
                                      <p:cBhvr>
                                        <p:cTn id="12" dur="500"/>
                                        <p:tgtEl>
                                          <p:spTgt spid="11">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1">
                                            <p:txEl>
                                              <p:pRg st="6" end="6"/>
                                            </p:txEl>
                                          </p:spTgt>
                                        </p:tgtEl>
                                        <p:attrNameLst>
                                          <p:attrName>style.visibility</p:attrName>
                                        </p:attrNameLst>
                                      </p:cBhvr>
                                      <p:to>
                                        <p:strVal val="visible"/>
                                      </p:to>
                                    </p:set>
                                    <p:animEffect transition="in" filter="blinds(horizontal)">
                                      <p:cBhvr>
                                        <p:cTn id="17" dur="500"/>
                                        <p:tgtEl>
                                          <p:spTgt spid="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19</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lvl="0"/>
            <a:br>
              <a:rPr lang="en-US" sz="3600" dirty="0">
                <a:latin typeface="Calibri"/>
                <a:ea typeface="Calibri"/>
                <a:cs typeface="Calibri"/>
                <a:sym typeface="Calibri"/>
              </a:rPr>
            </a:br>
            <a:r>
              <a:rPr lang="en-US" altLang="zh-CN" sz="4000" dirty="0">
                <a:solidFill>
                  <a:srgbClr val="266F8B"/>
                </a:solidFill>
                <a:latin typeface="Calibri"/>
                <a:ea typeface="Calibri"/>
                <a:cs typeface="Calibri"/>
                <a:sym typeface="Calibri"/>
              </a:rPr>
              <a:t>Era of CMOS</a:t>
            </a:r>
            <a:endParaRPr sz="3400" dirty="0">
              <a:solidFill>
                <a:srgbClr val="266F8B"/>
              </a:solidFill>
              <a:latin typeface="Calibri"/>
              <a:ea typeface="Calibri"/>
              <a:cs typeface="Calibri"/>
              <a:sym typeface="Calibri"/>
            </a:endParaRPr>
          </a:p>
        </p:txBody>
      </p:sp>
      <p:sp>
        <p:nvSpPr>
          <p:cNvPr id="11" name="Google Shape;131;p4">
            <a:extLst>
              <a:ext uri="{FF2B5EF4-FFF2-40B4-BE49-F238E27FC236}">
                <a16:creationId xmlns:a16="http://schemas.microsoft.com/office/drawing/2014/main" id="{A52C61BA-6718-714A-A857-AA85F151FC6C}"/>
              </a:ext>
            </a:extLst>
          </p:cNvPr>
          <p:cNvSpPr txBox="1">
            <a:spLocks noGrp="1"/>
          </p:cNvSpPr>
          <p:nvPr>
            <p:ph type="body" idx="1"/>
          </p:nvPr>
        </p:nvSpPr>
        <p:spPr>
          <a:xfrm>
            <a:off x="457200" y="1500492"/>
            <a:ext cx="8256531" cy="3410447"/>
          </a:xfrm>
          <a:prstGeom prst="rect">
            <a:avLst/>
          </a:prstGeom>
          <a:noFill/>
          <a:ln>
            <a:noFill/>
          </a:ln>
        </p:spPr>
        <p:txBody>
          <a:bodyPr spcFirstLastPara="1" wrap="square" lIns="91425" tIns="45700" rIns="91425" bIns="45700" anchor="t" anchorCtr="0">
            <a:noAutofit/>
          </a:bodyPr>
          <a:lstStyle/>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With the 386, the era of </a:t>
            </a:r>
            <a:r>
              <a:rPr lang="en-US" sz="2000" i="1" dirty="0">
                <a:solidFill>
                  <a:schemeClr val="accent6"/>
                </a:solidFill>
                <a:latin typeface="Calibri"/>
                <a:ea typeface="Calibri"/>
                <a:cs typeface="Calibri"/>
                <a:sym typeface="Calibri"/>
              </a:rPr>
              <a:t>Complementary Metal-Oxide-Semiconductor (CMOS)</a:t>
            </a:r>
            <a:r>
              <a:rPr lang="en-US" sz="2000" dirty="0">
                <a:latin typeface="Calibri"/>
                <a:ea typeface="Calibri"/>
                <a:cs typeface="Calibri"/>
                <a:sym typeface="Calibri"/>
              </a:rPr>
              <a:t> began at Intel. CMOS uses complementary and symmetrical pairs of p-type and n-type MOSFETs for logic functions.</a:t>
            </a:r>
          </a:p>
          <a:p>
            <a:pPr marL="34290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50000"/>
              </a:lnSpc>
              <a:spcBef>
                <a:spcPts val="0"/>
              </a:spcBef>
              <a:buSzPts val="1650"/>
              <a:buFont typeface="Wingdings" pitchFamily="2" charset="2"/>
              <a:buChar char="v"/>
            </a:pPr>
            <a:endParaRPr lang="en-US" sz="2000" dirty="0">
              <a:latin typeface="Calibri"/>
              <a:ea typeface="Calibri"/>
              <a:cs typeface="Calibri"/>
              <a:sym typeface="Calibri"/>
            </a:endParaRP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0" lvl="0" indent="0">
              <a:spcBef>
                <a:spcPts val="0"/>
              </a:spcBef>
              <a:buSzPts val="1650"/>
              <a:buNone/>
            </a:pPr>
            <a:endParaRPr lang="en-US" sz="2200" dirty="0">
              <a:latin typeface="Calibri"/>
              <a:cs typeface="Calibri"/>
              <a:sym typeface="Calibri"/>
            </a:endParaRPr>
          </a:p>
          <a:p>
            <a:pPr marL="342900" lvl="0" indent="-361950">
              <a:spcBef>
                <a:spcPts val="0"/>
              </a:spcBef>
              <a:buSzPts val="1650"/>
            </a:pPr>
            <a:endParaRPr dirty="0"/>
          </a:p>
        </p:txBody>
      </p:sp>
      <p:grpSp>
        <p:nvGrpSpPr>
          <p:cNvPr id="8" name="Group 7">
            <a:extLst>
              <a:ext uri="{FF2B5EF4-FFF2-40B4-BE49-F238E27FC236}">
                <a16:creationId xmlns:a16="http://schemas.microsoft.com/office/drawing/2014/main" id="{ABDF304C-4848-384D-A036-B7F8C5923C9B}"/>
              </a:ext>
            </a:extLst>
          </p:cNvPr>
          <p:cNvGrpSpPr/>
          <p:nvPr/>
        </p:nvGrpSpPr>
        <p:grpSpPr>
          <a:xfrm>
            <a:off x="2268114" y="2821233"/>
            <a:ext cx="4634702" cy="3085579"/>
            <a:chOff x="1743739" y="2698778"/>
            <a:chExt cx="5207766" cy="3467100"/>
          </a:xfrm>
        </p:grpSpPr>
        <p:pic>
          <p:nvPicPr>
            <p:cNvPr id="5" name="Picture 4" descr="Diagram, schematic&#10;&#10;Description automatically generated">
              <a:extLst>
                <a:ext uri="{FF2B5EF4-FFF2-40B4-BE49-F238E27FC236}">
                  <a16:creationId xmlns:a16="http://schemas.microsoft.com/office/drawing/2014/main" id="{6E397D8E-FEC3-7243-9D84-ACF3FF607405}"/>
                </a:ext>
              </a:extLst>
            </p:cNvPr>
            <p:cNvPicPr>
              <a:picLocks noChangeAspect="1"/>
            </p:cNvPicPr>
            <p:nvPr/>
          </p:nvPicPr>
          <p:blipFill>
            <a:blip r:embed="rId3"/>
            <a:stretch>
              <a:fillRect/>
            </a:stretch>
          </p:blipFill>
          <p:spPr>
            <a:xfrm>
              <a:off x="1743739" y="2698778"/>
              <a:ext cx="2679700" cy="2616200"/>
            </a:xfrm>
            <a:prstGeom prst="rect">
              <a:avLst/>
            </a:prstGeom>
          </p:spPr>
        </p:pic>
        <p:pic>
          <p:nvPicPr>
            <p:cNvPr id="7" name="Picture 6" descr="Diagram, schematic&#10;&#10;Description automatically generated">
              <a:extLst>
                <a:ext uri="{FF2B5EF4-FFF2-40B4-BE49-F238E27FC236}">
                  <a16:creationId xmlns:a16="http://schemas.microsoft.com/office/drawing/2014/main" id="{E0ACE5B5-FFDE-C246-9ED1-9423AB8BBEFA}"/>
                </a:ext>
              </a:extLst>
            </p:cNvPr>
            <p:cNvPicPr>
              <a:picLocks noChangeAspect="1"/>
            </p:cNvPicPr>
            <p:nvPr/>
          </p:nvPicPr>
          <p:blipFill>
            <a:blip r:embed="rId4"/>
            <a:stretch>
              <a:fillRect/>
            </a:stretch>
          </p:blipFill>
          <p:spPr>
            <a:xfrm>
              <a:off x="4792505" y="2698778"/>
              <a:ext cx="2159000" cy="3467100"/>
            </a:xfrm>
            <a:prstGeom prst="rect">
              <a:avLst/>
            </a:prstGeom>
          </p:spPr>
        </p:pic>
      </p:grpSp>
      <p:sp>
        <p:nvSpPr>
          <p:cNvPr id="12" name="TextBox 11">
            <a:extLst>
              <a:ext uri="{FF2B5EF4-FFF2-40B4-BE49-F238E27FC236}">
                <a16:creationId xmlns:a16="http://schemas.microsoft.com/office/drawing/2014/main" id="{6FCD432A-2710-3A42-A654-9FE8CD823396}"/>
              </a:ext>
            </a:extLst>
          </p:cNvPr>
          <p:cNvSpPr txBox="1"/>
          <p:nvPr/>
        </p:nvSpPr>
        <p:spPr>
          <a:xfrm>
            <a:off x="457200" y="5906812"/>
            <a:ext cx="8472637" cy="461665"/>
          </a:xfrm>
          <a:prstGeom prst="rect">
            <a:avLst/>
          </a:prstGeom>
          <a:noFill/>
        </p:spPr>
        <p:txBody>
          <a:bodyPr wrap="square" rtlCol="0">
            <a:spAutoFit/>
          </a:bodyPr>
          <a:lstStyle/>
          <a:p>
            <a:endParaRPr lang="en-US" altLang="zh-CN" sz="1200" dirty="0"/>
          </a:p>
          <a:p>
            <a:r>
              <a:rPr lang="en-US" altLang="zh-CN" sz="1200" dirty="0"/>
              <a:t>Image Source</a:t>
            </a:r>
            <a:r>
              <a:rPr lang="en-US" altLang="zh-CN" sz="1200" dirty="0">
                <a:latin typeface="Arial" panose="020B0604020202020204" pitchFamily="34" charset="0"/>
                <a:cs typeface="Arial" panose="020B0604020202020204" pitchFamily="34" charset="0"/>
              </a:rPr>
              <a:t>:</a:t>
            </a:r>
            <a:r>
              <a:rPr lang="zh-CN" altLang="en-US" sz="1200" dirty="0">
                <a:latin typeface="Arial" panose="020B0604020202020204" pitchFamily="34" charset="0"/>
                <a:cs typeface="Arial" panose="020B0604020202020204" pitchFamily="34" charset="0"/>
              </a:rPr>
              <a:t> </a:t>
            </a:r>
            <a:r>
              <a:rPr lang="en-US" altLang="zh-CN" sz="1200" dirty="0">
                <a:latin typeface="Arial" panose="020B0604020202020204" pitchFamily="34" charset="0"/>
                <a:cs typeface="Arial" panose="020B0604020202020204" pitchFamily="34" charset="0"/>
              </a:rPr>
              <a:t>Wikipedia</a:t>
            </a:r>
            <a:endParaRPr lang="en-US" sz="1200" dirty="0">
              <a:latin typeface="Arial" panose="020B0604020202020204" pitchFamily="34" charset="0"/>
              <a:ea typeface="Calibri"/>
              <a:cs typeface="Arial" panose="020B0604020202020204" pitchFamily="34" charset="0"/>
              <a:sym typeface="Calibri"/>
            </a:endParaRPr>
          </a:p>
        </p:txBody>
      </p:sp>
      <p:sp>
        <p:nvSpPr>
          <p:cNvPr id="13" name="TextBox 12">
            <a:extLst>
              <a:ext uri="{FF2B5EF4-FFF2-40B4-BE49-F238E27FC236}">
                <a16:creationId xmlns:a16="http://schemas.microsoft.com/office/drawing/2014/main" id="{C7E80AE1-81CF-C941-9EAE-5E71BD782744}"/>
              </a:ext>
            </a:extLst>
          </p:cNvPr>
          <p:cNvSpPr txBox="1"/>
          <p:nvPr/>
        </p:nvSpPr>
        <p:spPr>
          <a:xfrm>
            <a:off x="2268115" y="5906812"/>
            <a:ext cx="4634702" cy="307777"/>
          </a:xfrm>
          <a:prstGeom prst="rect">
            <a:avLst/>
          </a:prstGeom>
          <a:noFill/>
        </p:spPr>
        <p:txBody>
          <a:bodyPr wrap="square" rtlCol="0">
            <a:spAutoFit/>
          </a:bodyPr>
          <a:lstStyle/>
          <a:p>
            <a:pPr algn="ctr"/>
            <a:r>
              <a:rPr lang="en-US" altLang="zh-CN" dirty="0"/>
              <a:t>Figure 6. CMOS NOT &amp; NAND Logics</a:t>
            </a:r>
            <a:endParaRPr lang="en-US" sz="1200" dirty="0">
              <a:latin typeface="Arial" panose="020B0604020202020204" pitchFamily="34" charset="0"/>
              <a:ea typeface="Calibri"/>
              <a:cs typeface="Arial" panose="020B0604020202020204" pitchFamily="34" charset="0"/>
              <a:sym typeface="Calibri"/>
            </a:endParaRPr>
          </a:p>
        </p:txBody>
      </p:sp>
    </p:spTree>
    <p:extLst>
      <p:ext uri="{BB962C8B-B14F-4D97-AF65-F5344CB8AC3E}">
        <p14:creationId xmlns:p14="http://schemas.microsoft.com/office/powerpoint/2010/main" val="1907842432"/>
      </p:ext>
    </p:extLst>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3"/>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4000">
                <a:solidFill>
                  <a:srgbClr val="266F8B"/>
                </a:solidFill>
                <a:latin typeface="Calibri"/>
                <a:ea typeface="Calibri"/>
                <a:cs typeface="Calibri"/>
                <a:sym typeface="Calibri"/>
              </a:rPr>
              <a:t>Outline</a:t>
            </a:r>
            <a:endParaRPr sz="4000">
              <a:solidFill>
                <a:srgbClr val="266F8B"/>
              </a:solidFill>
              <a:latin typeface="Calibri"/>
              <a:ea typeface="Calibri"/>
              <a:cs typeface="Calibri"/>
              <a:sym typeface="Calibri"/>
            </a:endParaRPr>
          </a:p>
        </p:txBody>
      </p:sp>
      <p:sp>
        <p:nvSpPr>
          <p:cNvPr id="124" name="Google Shape;124;p3"/>
          <p:cNvSpPr txBox="1">
            <a:spLocks noGrp="1"/>
          </p:cNvSpPr>
          <p:nvPr>
            <p:ph type="body" idx="1"/>
          </p:nvPr>
        </p:nvSpPr>
        <p:spPr>
          <a:xfrm>
            <a:off x="331079" y="1600200"/>
            <a:ext cx="8970579" cy="4530725"/>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SzPts val="1800"/>
              <a:buChar char="🞐"/>
            </a:pPr>
            <a:r>
              <a:rPr lang="en-US" sz="2400" dirty="0">
                <a:solidFill>
                  <a:schemeClr val="accent6"/>
                </a:solidFill>
                <a:latin typeface="Calibri"/>
                <a:ea typeface="Calibri"/>
                <a:cs typeface="Calibri"/>
                <a:sym typeface="Calibri"/>
              </a:rPr>
              <a:t>Abstract</a:t>
            </a:r>
          </a:p>
          <a:p>
            <a:pPr marL="342900" lvl="0" indent="-371475">
              <a:lnSpc>
                <a:spcPct val="150000"/>
              </a:lnSpc>
              <a:spcBef>
                <a:spcPts val="480"/>
              </a:spcBef>
              <a:buClr>
                <a:srgbClr val="A5A5A5"/>
              </a:buClr>
              <a:buSzPts val="1800"/>
            </a:pPr>
            <a:r>
              <a:rPr lang="en-US" sz="2400" dirty="0">
                <a:solidFill>
                  <a:schemeClr val="tx1">
                    <a:lumMod val="50000"/>
                    <a:lumOff val="50000"/>
                  </a:schemeClr>
                </a:solidFill>
                <a:latin typeface="Calibri"/>
                <a:ea typeface="Calibri"/>
                <a:cs typeface="Calibri"/>
                <a:sym typeface="Calibri"/>
              </a:rPr>
              <a:t>Background: A Brief History of Microprocessor</a:t>
            </a:r>
            <a:r>
              <a:rPr lang="en-US" altLang="zh-CN" sz="2400" dirty="0">
                <a:solidFill>
                  <a:schemeClr val="tx1">
                    <a:lumMod val="50000"/>
                    <a:lumOff val="50000"/>
                  </a:schemeClr>
                </a:solidFill>
                <a:latin typeface="Calibri"/>
                <a:ea typeface="Calibri"/>
                <a:cs typeface="Calibri"/>
                <a:sym typeface="Calibri"/>
              </a:rPr>
              <a:t>s &amp; Intel</a:t>
            </a:r>
            <a:endParaRPr lang="en-US" sz="2400" dirty="0">
              <a:solidFill>
                <a:schemeClr val="tx1">
                  <a:lumMod val="50000"/>
                  <a:lumOff val="50000"/>
                </a:schemeClr>
              </a:solidFill>
              <a:latin typeface="Calibri"/>
              <a:ea typeface="Calibri"/>
              <a:cs typeface="Calibri"/>
              <a:sym typeface="Calibri"/>
            </a:endParaRPr>
          </a:p>
          <a:p>
            <a:pPr marL="342900" lvl="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for</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the</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Early</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x86</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Processors</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(1970s</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to</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1980s)</a:t>
            </a:r>
          </a:p>
          <a:p>
            <a:pPr marL="342900" lvl="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The</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386</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(1985)</a:t>
            </a:r>
            <a:r>
              <a:rPr lang="zh-CN" altLang="en-US" sz="2400" dirty="0">
                <a:solidFill>
                  <a:schemeClr val="tx1">
                    <a:lumMod val="50000"/>
                    <a:lumOff val="50000"/>
                  </a:schemeClr>
                </a:solidFill>
                <a:latin typeface="Calibri"/>
                <a:ea typeface="Calibri"/>
                <a:cs typeface="Calibri"/>
                <a:sym typeface="Calibri"/>
              </a:rPr>
              <a:t> </a:t>
            </a:r>
            <a:endParaRPr lang="en-US" altLang="zh-CN" sz="2400" dirty="0">
              <a:solidFill>
                <a:schemeClr val="tx1">
                  <a:lumMod val="50000"/>
                  <a:lumOff val="50000"/>
                </a:schemeClr>
              </a:solidFill>
              <a:latin typeface="Calibri"/>
              <a:ea typeface="Calibri"/>
              <a:cs typeface="Calibri"/>
              <a:sym typeface="Calibri"/>
            </a:endParaRPr>
          </a:p>
          <a:p>
            <a:pPr marL="34290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The</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486</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(1989)</a:t>
            </a:r>
            <a:r>
              <a:rPr lang="zh-CN" altLang="en-US" sz="2400" dirty="0">
                <a:solidFill>
                  <a:schemeClr val="tx1">
                    <a:lumMod val="50000"/>
                    <a:lumOff val="50000"/>
                  </a:schemeClr>
                </a:solidFill>
                <a:latin typeface="Calibri"/>
                <a:ea typeface="Calibri"/>
                <a:cs typeface="Calibri"/>
                <a:sym typeface="Calibri"/>
              </a:rPr>
              <a:t> </a:t>
            </a:r>
            <a:endParaRPr lang="en-US" altLang="zh-CN" sz="2400" dirty="0">
              <a:solidFill>
                <a:schemeClr val="tx1">
                  <a:lumMod val="50000"/>
                  <a:lumOff val="50000"/>
                </a:schemeClr>
              </a:solidFill>
              <a:latin typeface="Calibri"/>
              <a:ea typeface="Calibri"/>
              <a:cs typeface="Calibri"/>
              <a:sym typeface="Calibri"/>
            </a:endParaRPr>
          </a:p>
          <a:p>
            <a:pPr marL="34290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for</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Pentium</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Processors</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(1993)</a:t>
            </a:r>
          </a:p>
          <a:p>
            <a:pPr marL="34290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Discussion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&amp;</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Trends</a:t>
            </a:r>
          </a:p>
          <a:p>
            <a:pPr marL="342900" lvl="0" indent="-371475">
              <a:spcBef>
                <a:spcPts val="480"/>
              </a:spcBef>
              <a:buClr>
                <a:srgbClr val="A5A5A5"/>
              </a:buClr>
              <a:buSzPts val="1800"/>
            </a:pPr>
            <a:endParaRPr lang="en-US" sz="2400" dirty="0">
              <a:solidFill>
                <a:srgbClr val="A5A5A5"/>
              </a:solidFill>
              <a:latin typeface="Calibri"/>
              <a:ea typeface="Calibri"/>
              <a:cs typeface="Calibri"/>
              <a:sym typeface="Calibri"/>
            </a:endParaRPr>
          </a:p>
          <a:p>
            <a:pPr marL="0" lvl="0" indent="0" algn="l" rtl="0">
              <a:spcBef>
                <a:spcPts val="480"/>
              </a:spcBef>
              <a:spcAft>
                <a:spcPts val="0"/>
              </a:spcAft>
              <a:buClr>
                <a:srgbClr val="A5A5A5"/>
              </a:buClr>
              <a:buSzPts val="1800"/>
              <a:buNone/>
            </a:pPr>
            <a:endParaRPr lang="en-US" sz="2400" dirty="0">
              <a:solidFill>
                <a:srgbClr val="A5A5A5"/>
              </a:solidFill>
              <a:latin typeface="Calibri"/>
              <a:ea typeface="Calibri"/>
              <a:cs typeface="Calibri"/>
              <a:sym typeface="Calibri"/>
            </a:endParaRPr>
          </a:p>
        </p:txBody>
      </p:sp>
      <p:sp>
        <p:nvSpPr>
          <p:cNvPr id="125" name="Google Shape;125;p3"/>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transition spd="med">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20</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lvl="0"/>
            <a:br>
              <a:rPr lang="en-US" sz="3600" dirty="0">
                <a:latin typeface="Calibri"/>
                <a:ea typeface="Calibri"/>
                <a:cs typeface="Calibri"/>
                <a:sym typeface="Calibri"/>
              </a:rPr>
            </a:br>
            <a:r>
              <a:rPr lang="en-US" altLang="zh-CN" sz="4000" dirty="0">
                <a:solidFill>
                  <a:srgbClr val="266F8B"/>
                </a:solidFill>
                <a:latin typeface="Calibri"/>
                <a:ea typeface="Calibri"/>
                <a:cs typeface="Calibri"/>
                <a:sym typeface="Calibri"/>
              </a:rPr>
              <a:t>A Successful Cooperation</a:t>
            </a:r>
            <a:endParaRPr sz="3400" dirty="0">
              <a:solidFill>
                <a:srgbClr val="266F8B"/>
              </a:solidFill>
              <a:latin typeface="Calibri"/>
              <a:ea typeface="Calibri"/>
              <a:cs typeface="Calibri"/>
              <a:sym typeface="Calibri"/>
            </a:endParaRPr>
          </a:p>
        </p:txBody>
      </p:sp>
      <p:sp>
        <p:nvSpPr>
          <p:cNvPr id="11" name="Google Shape;131;p4">
            <a:extLst>
              <a:ext uri="{FF2B5EF4-FFF2-40B4-BE49-F238E27FC236}">
                <a16:creationId xmlns:a16="http://schemas.microsoft.com/office/drawing/2014/main" id="{A52C61BA-6718-714A-A857-AA85F151FC6C}"/>
              </a:ext>
            </a:extLst>
          </p:cNvPr>
          <p:cNvSpPr txBox="1">
            <a:spLocks noGrp="1"/>
          </p:cNvSpPr>
          <p:nvPr>
            <p:ph type="body" idx="1"/>
          </p:nvPr>
        </p:nvSpPr>
        <p:spPr>
          <a:xfrm>
            <a:off x="457200" y="1500492"/>
            <a:ext cx="8256531" cy="3410447"/>
          </a:xfrm>
          <a:prstGeom prst="rect">
            <a:avLst/>
          </a:prstGeom>
          <a:noFill/>
          <a:ln>
            <a:noFill/>
          </a:ln>
        </p:spPr>
        <p:txBody>
          <a:bodyPr spcFirstLastPara="1" wrap="square" lIns="91425" tIns="45700" rIns="91425" bIns="45700" anchor="t" anchorCtr="0">
            <a:noAutofit/>
          </a:bodyPr>
          <a:lstStyle/>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Berkeley tools like </a:t>
            </a:r>
            <a:r>
              <a:rPr lang="en-US" sz="2000" i="1" dirty="0">
                <a:solidFill>
                  <a:schemeClr val="accent6"/>
                </a:solidFill>
                <a:latin typeface="Calibri"/>
                <a:ea typeface="Calibri"/>
                <a:cs typeface="Calibri"/>
                <a:sym typeface="Calibri"/>
              </a:rPr>
              <a:t>Espresso</a:t>
            </a:r>
            <a:r>
              <a:rPr lang="en-US" sz="2000" dirty="0">
                <a:latin typeface="Calibri"/>
                <a:ea typeface="Calibri"/>
                <a:cs typeface="Calibri"/>
                <a:sym typeface="Calibri"/>
              </a:rPr>
              <a:t> for logic minimization and </a:t>
            </a:r>
            <a:r>
              <a:rPr lang="en-US" sz="2000" i="1" dirty="0" err="1">
                <a:solidFill>
                  <a:schemeClr val="accent6"/>
                </a:solidFill>
                <a:latin typeface="Calibri"/>
                <a:ea typeface="Calibri"/>
                <a:cs typeface="Calibri"/>
                <a:sym typeface="Calibri"/>
              </a:rPr>
              <a:t>TimberWolf</a:t>
            </a:r>
            <a:r>
              <a:rPr lang="en-US" sz="2000" dirty="0">
                <a:latin typeface="Calibri"/>
                <a:ea typeface="Calibri"/>
                <a:cs typeface="Calibri"/>
                <a:sym typeface="Calibri"/>
              </a:rPr>
              <a:t> for simulated annealing of cell placement were used by Intel.</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The results were good enough that the design team eliminated all the small PLAs from the 286 and simply converted them to interconnected logic gates. </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This made the logic blocks larger, with greater potential for further logic-design optimization.</a:t>
            </a: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0" lvl="0" indent="0">
              <a:spcBef>
                <a:spcPts val="0"/>
              </a:spcBef>
              <a:buSzPts val="1650"/>
              <a:buNone/>
            </a:pPr>
            <a:endParaRPr lang="en-US" sz="2200" dirty="0">
              <a:latin typeface="Calibri"/>
              <a:cs typeface="Calibri"/>
              <a:sym typeface="Calibri"/>
            </a:endParaRPr>
          </a:p>
          <a:p>
            <a:pPr marL="342900" lvl="0" indent="-361950">
              <a:spcBef>
                <a:spcPts val="0"/>
              </a:spcBef>
              <a:buSzPts val="1650"/>
            </a:pPr>
            <a:endParaRPr dirty="0"/>
          </a:p>
        </p:txBody>
      </p:sp>
    </p:spTree>
    <p:extLst>
      <p:ext uri="{BB962C8B-B14F-4D97-AF65-F5344CB8AC3E}">
        <p14:creationId xmlns:p14="http://schemas.microsoft.com/office/powerpoint/2010/main" val="147367839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xEl>
                                              <p:pRg st="2" end="2"/>
                                            </p:txEl>
                                          </p:spTgt>
                                        </p:tgtEl>
                                        <p:attrNameLst>
                                          <p:attrName>style.visibility</p:attrName>
                                        </p:attrNameLst>
                                      </p:cBhvr>
                                      <p:to>
                                        <p:strVal val="visible"/>
                                      </p:to>
                                    </p:set>
                                    <p:animEffect transition="in" filter="blinds(horizontal)">
                                      <p:cBhvr>
                                        <p:cTn id="7" dur="500"/>
                                        <p:tgtEl>
                                          <p:spTgt spid="11">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1">
                                            <p:txEl>
                                              <p:pRg st="4" end="4"/>
                                            </p:txEl>
                                          </p:spTgt>
                                        </p:tgtEl>
                                        <p:attrNameLst>
                                          <p:attrName>style.visibility</p:attrName>
                                        </p:attrNameLst>
                                      </p:cBhvr>
                                      <p:to>
                                        <p:strVal val="visible"/>
                                      </p:to>
                                    </p:set>
                                    <p:animEffect transition="in" filter="blinds(horizontal)">
                                      <p:cBhvr>
                                        <p:cTn id="12" dur="500"/>
                                        <p:tgtEl>
                                          <p:spTgt spid="1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3"/>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4000">
                <a:solidFill>
                  <a:srgbClr val="266F8B"/>
                </a:solidFill>
                <a:latin typeface="Calibri"/>
                <a:ea typeface="Calibri"/>
                <a:cs typeface="Calibri"/>
                <a:sym typeface="Calibri"/>
              </a:rPr>
              <a:t>Outline</a:t>
            </a:r>
            <a:endParaRPr sz="4000">
              <a:solidFill>
                <a:srgbClr val="266F8B"/>
              </a:solidFill>
              <a:latin typeface="Calibri"/>
              <a:ea typeface="Calibri"/>
              <a:cs typeface="Calibri"/>
              <a:sym typeface="Calibri"/>
            </a:endParaRPr>
          </a:p>
        </p:txBody>
      </p:sp>
      <p:sp>
        <p:nvSpPr>
          <p:cNvPr id="124" name="Google Shape;124;p3"/>
          <p:cNvSpPr txBox="1">
            <a:spLocks noGrp="1"/>
          </p:cNvSpPr>
          <p:nvPr>
            <p:ph type="body" idx="1"/>
          </p:nvPr>
        </p:nvSpPr>
        <p:spPr>
          <a:xfrm>
            <a:off x="331079" y="1600200"/>
            <a:ext cx="8970579" cy="4530725"/>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SzPts val="1800"/>
              <a:buChar char="🞐"/>
            </a:pPr>
            <a:r>
              <a:rPr lang="en-US" sz="2400" dirty="0">
                <a:solidFill>
                  <a:schemeClr val="tx1">
                    <a:lumMod val="50000"/>
                    <a:lumOff val="50000"/>
                  </a:schemeClr>
                </a:solidFill>
                <a:latin typeface="Calibri"/>
                <a:ea typeface="Calibri"/>
                <a:cs typeface="Calibri"/>
                <a:sym typeface="Calibri"/>
              </a:rPr>
              <a:t>Abstract</a:t>
            </a:r>
          </a:p>
          <a:p>
            <a:pPr marL="342900" lvl="0" indent="-371475">
              <a:lnSpc>
                <a:spcPct val="150000"/>
              </a:lnSpc>
              <a:spcBef>
                <a:spcPts val="480"/>
              </a:spcBef>
              <a:buClr>
                <a:srgbClr val="A5A5A5"/>
              </a:buClr>
              <a:buSzPts val="1800"/>
            </a:pPr>
            <a:r>
              <a:rPr lang="en-US" sz="2400" dirty="0">
                <a:solidFill>
                  <a:schemeClr val="tx1">
                    <a:lumMod val="50000"/>
                    <a:lumOff val="50000"/>
                  </a:schemeClr>
                </a:solidFill>
                <a:latin typeface="Calibri"/>
                <a:ea typeface="Calibri"/>
                <a:cs typeface="Calibri"/>
                <a:sym typeface="Calibri"/>
              </a:rPr>
              <a:t>Background: A Brief History of Microprocessor</a:t>
            </a:r>
            <a:r>
              <a:rPr lang="en-US" altLang="zh-CN" sz="2400" dirty="0">
                <a:solidFill>
                  <a:schemeClr val="tx1">
                    <a:lumMod val="50000"/>
                    <a:lumOff val="50000"/>
                  </a:schemeClr>
                </a:solidFill>
                <a:latin typeface="Calibri"/>
                <a:ea typeface="Calibri"/>
                <a:cs typeface="Calibri"/>
                <a:sym typeface="Calibri"/>
              </a:rPr>
              <a:t>s &amp; </a:t>
            </a:r>
            <a:r>
              <a:rPr lang="en-US" sz="2400" dirty="0">
                <a:solidFill>
                  <a:schemeClr val="tx1">
                    <a:lumMod val="50000"/>
                    <a:lumOff val="50000"/>
                  </a:schemeClr>
                </a:solidFill>
                <a:latin typeface="Calibri"/>
                <a:ea typeface="Calibri"/>
                <a:cs typeface="Calibri"/>
                <a:sym typeface="Calibri"/>
              </a:rPr>
              <a:t>Intel</a:t>
            </a:r>
          </a:p>
          <a:p>
            <a:pPr marL="342900" lvl="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for</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the</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Early</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x86</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Processors</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(1970s</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to</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1980s)</a:t>
            </a:r>
          </a:p>
          <a:p>
            <a:pPr marL="342900" lvl="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The</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386</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(1985)</a:t>
            </a:r>
            <a:r>
              <a:rPr lang="zh-CN" altLang="en-US" sz="2400" dirty="0">
                <a:solidFill>
                  <a:schemeClr val="tx1">
                    <a:lumMod val="50000"/>
                    <a:lumOff val="50000"/>
                  </a:schemeClr>
                </a:solidFill>
                <a:latin typeface="Calibri"/>
                <a:ea typeface="Calibri"/>
                <a:cs typeface="Calibri"/>
                <a:sym typeface="Calibri"/>
              </a:rPr>
              <a:t> </a:t>
            </a:r>
            <a:endParaRPr lang="en-US" altLang="zh-CN" sz="2400" dirty="0">
              <a:solidFill>
                <a:schemeClr val="tx1">
                  <a:lumMod val="50000"/>
                  <a:lumOff val="50000"/>
                </a:schemeClr>
              </a:solidFill>
              <a:latin typeface="Calibri"/>
              <a:ea typeface="Calibri"/>
              <a:cs typeface="Calibri"/>
              <a:sym typeface="Calibri"/>
            </a:endParaRPr>
          </a:p>
          <a:p>
            <a:pPr marL="342900" indent="-371475">
              <a:lnSpc>
                <a:spcPct val="150000"/>
              </a:lnSpc>
              <a:spcBef>
                <a:spcPts val="480"/>
              </a:spcBef>
              <a:buClr>
                <a:srgbClr val="A5A5A5"/>
              </a:buClr>
              <a:buSzPts val="1800"/>
            </a:pPr>
            <a:r>
              <a:rPr lang="en-US" altLang="zh-CN" sz="2400" dirty="0">
                <a:solidFill>
                  <a:schemeClr val="accent6"/>
                </a:solidFill>
                <a:latin typeface="Calibri"/>
                <a:ea typeface="Calibri"/>
                <a:cs typeface="Calibri"/>
                <a:sym typeface="Calibri"/>
              </a:rPr>
              <a:t>The</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486</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Design</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Environment</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(1989)</a:t>
            </a:r>
            <a:r>
              <a:rPr lang="zh-CN" altLang="en-US" sz="2400" dirty="0">
                <a:solidFill>
                  <a:schemeClr val="accent6"/>
                </a:solidFill>
                <a:latin typeface="Calibri"/>
                <a:ea typeface="Calibri"/>
                <a:cs typeface="Calibri"/>
                <a:sym typeface="Calibri"/>
              </a:rPr>
              <a:t> </a:t>
            </a:r>
            <a:endParaRPr lang="en-US" altLang="zh-CN" sz="2400" dirty="0">
              <a:solidFill>
                <a:schemeClr val="accent6"/>
              </a:solidFill>
              <a:latin typeface="Calibri"/>
              <a:ea typeface="Calibri"/>
              <a:cs typeface="Calibri"/>
              <a:sym typeface="Calibri"/>
            </a:endParaRPr>
          </a:p>
          <a:p>
            <a:pPr marL="34290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for</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Pentium</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Processors</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(1993)</a:t>
            </a:r>
          </a:p>
          <a:p>
            <a:pPr marL="34290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Discussion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&amp;</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Trends</a:t>
            </a:r>
          </a:p>
          <a:p>
            <a:pPr marL="342900" lvl="0" indent="-371475">
              <a:spcBef>
                <a:spcPts val="480"/>
              </a:spcBef>
              <a:buClr>
                <a:srgbClr val="A5A5A5"/>
              </a:buClr>
              <a:buSzPts val="1800"/>
            </a:pPr>
            <a:endParaRPr lang="en-US" sz="2400" dirty="0">
              <a:solidFill>
                <a:srgbClr val="A5A5A5"/>
              </a:solidFill>
              <a:latin typeface="Calibri"/>
              <a:ea typeface="Calibri"/>
              <a:cs typeface="Calibri"/>
              <a:sym typeface="Calibri"/>
            </a:endParaRPr>
          </a:p>
          <a:p>
            <a:pPr marL="0" lvl="0" indent="0" algn="l" rtl="0">
              <a:spcBef>
                <a:spcPts val="480"/>
              </a:spcBef>
              <a:spcAft>
                <a:spcPts val="0"/>
              </a:spcAft>
              <a:buClr>
                <a:srgbClr val="A5A5A5"/>
              </a:buClr>
              <a:buSzPts val="1800"/>
              <a:buNone/>
            </a:pPr>
            <a:endParaRPr lang="en-US" sz="2400" dirty="0">
              <a:solidFill>
                <a:srgbClr val="A5A5A5"/>
              </a:solidFill>
              <a:latin typeface="Calibri"/>
              <a:ea typeface="Calibri"/>
              <a:cs typeface="Calibri"/>
              <a:sym typeface="Calibri"/>
            </a:endParaRPr>
          </a:p>
        </p:txBody>
      </p:sp>
      <p:sp>
        <p:nvSpPr>
          <p:cNvPr id="125" name="Google Shape;125;p3"/>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21</a:t>
            </a:fld>
            <a:endParaRPr/>
          </a:p>
        </p:txBody>
      </p:sp>
    </p:spTree>
    <p:extLst>
      <p:ext uri="{BB962C8B-B14F-4D97-AF65-F5344CB8AC3E}">
        <p14:creationId xmlns:p14="http://schemas.microsoft.com/office/powerpoint/2010/main" val="2929802793"/>
      </p:ext>
    </p:extLst>
  </p:cSld>
  <p:clrMapOvr>
    <a:masterClrMapping/>
  </p:clrMapOvr>
  <p:transition spd="med">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22</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lvl="0"/>
            <a:br>
              <a:rPr lang="en-US" sz="3600" dirty="0">
                <a:latin typeface="Calibri"/>
                <a:ea typeface="Calibri"/>
                <a:cs typeface="Calibri"/>
                <a:sym typeface="Calibri"/>
              </a:rPr>
            </a:br>
            <a:r>
              <a:rPr lang="en-US" altLang="zh-CN" sz="4000" dirty="0">
                <a:solidFill>
                  <a:srgbClr val="266F8B"/>
                </a:solidFill>
                <a:latin typeface="Calibri"/>
                <a:ea typeface="Calibri"/>
                <a:cs typeface="Calibri"/>
                <a:sym typeface="Calibri"/>
              </a:rPr>
              <a:t>The Challenge of Logic Design for 486</a:t>
            </a:r>
            <a:endParaRPr sz="3400" dirty="0">
              <a:solidFill>
                <a:srgbClr val="266F8B"/>
              </a:solidFill>
              <a:latin typeface="Calibri"/>
              <a:ea typeface="Calibri"/>
              <a:cs typeface="Calibri"/>
              <a:sym typeface="Calibri"/>
            </a:endParaRPr>
          </a:p>
        </p:txBody>
      </p:sp>
      <p:sp>
        <p:nvSpPr>
          <p:cNvPr id="11" name="Google Shape;131;p4">
            <a:extLst>
              <a:ext uri="{FF2B5EF4-FFF2-40B4-BE49-F238E27FC236}">
                <a16:creationId xmlns:a16="http://schemas.microsoft.com/office/drawing/2014/main" id="{A52C61BA-6718-714A-A857-AA85F151FC6C}"/>
              </a:ext>
            </a:extLst>
          </p:cNvPr>
          <p:cNvSpPr txBox="1">
            <a:spLocks noGrp="1"/>
          </p:cNvSpPr>
          <p:nvPr>
            <p:ph type="body" idx="1"/>
          </p:nvPr>
        </p:nvSpPr>
        <p:spPr>
          <a:xfrm>
            <a:off x="457200" y="1500492"/>
            <a:ext cx="8256531" cy="3410447"/>
          </a:xfrm>
          <a:prstGeom prst="rect">
            <a:avLst/>
          </a:prstGeom>
          <a:noFill/>
          <a:ln>
            <a:noFill/>
          </a:ln>
        </p:spPr>
        <p:txBody>
          <a:bodyPr spcFirstLastPara="1" wrap="square" lIns="91425" tIns="45700" rIns="91425" bIns="45700" anchor="t" anchorCtr="0">
            <a:noAutofit/>
          </a:bodyPr>
          <a:lstStyle/>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The design for 486 involved the move to a fully pipelined design, the integration of a large floating-point unit, and the introduction of the first on-chip cache. Several aggressive goals were proposed to enable the team to tackle these challenges</a:t>
            </a:r>
          </a:p>
          <a:p>
            <a:pPr marL="800100" lvl="1" indent="-361950">
              <a:lnSpc>
                <a:spcPct val="125000"/>
              </a:lnSpc>
              <a:spcBef>
                <a:spcPts val="0"/>
              </a:spcBef>
              <a:buSzPts val="1650"/>
              <a:buFont typeface="Wingdings" pitchFamily="2" charset="2"/>
              <a:buChar char="v"/>
            </a:pPr>
            <a:r>
              <a:rPr lang="en-US" altLang="zh-CN" sz="1800" dirty="0">
                <a:latin typeface="Calibri"/>
                <a:ea typeface="Calibri"/>
                <a:cs typeface="Calibri"/>
                <a:sym typeface="Calibri"/>
              </a:rPr>
              <a:t>A fully automated translation from RTL to layout</a:t>
            </a:r>
          </a:p>
          <a:p>
            <a:pPr marL="800100" lvl="1" indent="-361950">
              <a:lnSpc>
                <a:spcPct val="125000"/>
              </a:lnSpc>
              <a:spcBef>
                <a:spcPts val="0"/>
              </a:spcBef>
              <a:buSzPts val="1650"/>
              <a:buFont typeface="Wingdings" pitchFamily="2" charset="2"/>
              <a:buChar char="v"/>
            </a:pPr>
            <a:r>
              <a:rPr lang="en-US" altLang="zh-CN" sz="1800" dirty="0">
                <a:latin typeface="Calibri"/>
                <a:ea typeface="Calibri"/>
                <a:cs typeface="Calibri"/>
                <a:sym typeface="Calibri"/>
              </a:rPr>
              <a:t>No manual schematic design</a:t>
            </a:r>
          </a:p>
          <a:p>
            <a:pPr marL="800100" lvl="1" indent="-361950">
              <a:lnSpc>
                <a:spcPct val="125000"/>
              </a:lnSpc>
              <a:spcBef>
                <a:spcPts val="0"/>
              </a:spcBef>
              <a:buSzPts val="1650"/>
              <a:buFont typeface="Wingdings" pitchFamily="2" charset="2"/>
              <a:buChar char="v"/>
            </a:pPr>
            <a:r>
              <a:rPr lang="en-US" altLang="zh-CN" sz="1800" dirty="0">
                <a:latin typeface="Calibri"/>
                <a:ea typeface="Calibri"/>
                <a:cs typeface="Calibri"/>
                <a:sym typeface="Calibri"/>
              </a:rPr>
              <a:t>Multilevel logic synthesis for the control functions</a:t>
            </a:r>
          </a:p>
          <a:p>
            <a:pPr marL="800100" lvl="1" indent="-361950">
              <a:lnSpc>
                <a:spcPct val="125000"/>
              </a:lnSpc>
              <a:spcBef>
                <a:spcPts val="0"/>
              </a:spcBef>
              <a:buSzPts val="1650"/>
              <a:buFont typeface="Wingdings" pitchFamily="2" charset="2"/>
              <a:buChar char="v"/>
            </a:pPr>
            <a:r>
              <a:rPr lang="en-US" sz="1800" dirty="0">
                <a:latin typeface="Calibri"/>
                <a:cs typeface="Calibri"/>
                <a:sym typeface="Calibri"/>
              </a:rPr>
              <a:t>Automated gate sizing and optimization</a:t>
            </a:r>
          </a:p>
          <a:p>
            <a:pPr marL="800100" lvl="1" indent="-361950">
              <a:lnSpc>
                <a:spcPct val="125000"/>
              </a:lnSpc>
              <a:spcBef>
                <a:spcPts val="0"/>
              </a:spcBef>
              <a:buSzPts val="1650"/>
              <a:buFont typeface="Wingdings" pitchFamily="2" charset="2"/>
              <a:buChar char="v"/>
            </a:pPr>
            <a:r>
              <a:rPr lang="en-US" sz="1800" dirty="0">
                <a:latin typeface="Calibri"/>
                <a:cs typeface="Calibri"/>
                <a:sym typeface="Calibri"/>
              </a:rPr>
              <a:t>Inclusion of parasitic elements estimation</a:t>
            </a:r>
          </a:p>
          <a:p>
            <a:pPr marL="800100" lvl="1" indent="-361950">
              <a:lnSpc>
                <a:spcPct val="125000"/>
              </a:lnSpc>
              <a:spcBef>
                <a:spcPts val="0"/>
              </a:spcBef>
              <a:buSzPts val="1650"/>
              <a:buFont typeface="Wingdings" pitchFamily="2" charset="2"/>
              <a:buChar char="v"/>
            </a:pPr>
            <a:r>
              <a:rPr lang="en-US" sz="1800" dirty="0">
                <a:latin typeface="Calibri"/>
                <a:cs typeface="Calibri"/>
                <a:sym typeface="Calibri"/>
              </a:rPr>
              <a:t>Full chip-layout and floor-planning tools</a:t>
            </a:r>
          </a:p>
          <a:p>
            <a:pPr marL="438150" lvl="1" indent="0">
              <a:lnSpc>
                <a:spcPct val="125000"/>
              </a:lnSpc>
              <a:spcBef>
                <a:spcPts val="0"/>
              </a:spcBef>
              <a:buSzPts val="1650"/>
              <a:buNone/>
            </a:pPr>
            <a:endParaRPr lang="en-US" sz="2000" dirty="0">
              <a:latin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panose="020F0502020204030204" pitchFamily="34" charset="0"/>
                <a:cs typeface="Calibri" panose="020F0502020204030204" pitchFamily="34" charset="0"/>
              </a:rPr>
              <a:t>To execute this visionary design flow, the team needed to put together a CAD system that did not yet exist. Once again, they traveled to </a:t>
            </a:r>
            <a:r>
              <a:rPr lang="en-US" sz="2000" i="1" dirty="0">
                <a:solidFill>
                  <a:schemeClr val="accent6"/>
                </a:solidFill>
                <a:latin typeface="Calibri" panose="020F0502020204030204" pitchFamily="34" charset="0"/>
                <a:cs typeface="Calibri" panose="020F0502020204030204" pitchFamily="34" charset="0"/>
              </a:rPr>
              <a:t>Alberto.</a:t>
            </a:r>
            <a:endParaRPr sz="2000" i="1" dirty="0">
              <a:solidFill>
                <a:schemeClr val="accent6"/>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9628060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xEl>
                                              <p:pRg st="8" end="8"/>
                                            </p:txEl>
                                          </p:spTgt>
                                        </p:tgtEl>
                                        <p:attrNameLst>
                                          <p:attrName>style.visibility</p:attrName>
                                        </p:attrNameLst>
                                      </p:cBhvr>
                                      <p:to>
                                        <p:strVal val="visible"/>
                                      </p:to>
                                    </p:set>
                                    <p:animEffect transition="in" filter="blinds(horizontal)">
                                      <p:cBhvr>
                                        <p:cTn id="7" dur="500"/>
                                        <p:tgtEl>
                                          <p:spTgt spid="1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23</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lvl="0"/>
            <a:br>
              <a:rPr lang="en-US" sz="3600" dirty="0">
                <a:latin typeface="Calibri"/>
                <a:ea typeface="Calibri"/>
                <a:cs typeface="Calibri"/>
                <a:sym typeface="Calibri"/>
              </a:rPr>
            </a:br>
            <a:r>
              <a:rPr lang="en-US" sz="4000" dirty="0">
                <a:solidFill>
                  <a:srgbClr val="266F8B"/>
                </a:solidFill>
                <a:latin typeface="Calibri"/>
                <a:ea typeface="Calibri"/>
                <a:cs typeface="Calibri"/>
                <a:sym typeface="Calibri"/>
              </a:rPr>
              <a:t>T</a:t>
            </a:r>
            <a:r>
              <a:rPr lang="en-US" altLang="zh-CN" sz="4000" dirty="0">
                <a:solidFill>
                  <a:srgbClr val="266F8B"/>
                </a:solidFill>
                <a:latin typeface="Calibri"/>
                <a:ea typeface="Calibri"/>
                <a:cs typeface="Calibri"/>
                <a:sym typeface="Calibri"/>
              </a:rPr>
              <a:t>he Age of Heroes</a:t>
            </a:r>
            <a:endParaRPr sz="3400" dirty="0">
              <a:solidFill>
                <a:srgbClr val="266F8B"/>
              </a:solidFill>
              <a:latin typeface="Calibri"/>
              <a:ea typeface="Calibri"/>
              <a:cs typeface="Calibri"/>
              <a:sym typeface="Calibri"/>
            </a:endParaRPr>
          </a:p>
        </p:txBody>
      </p:sp>
      <p:sp>
        <p:nvSpPr>
          <p:cNvPr id="11" name="Google Shape;131;p4">
            <a:extLst>
              <a:ext uri="{FF2B5EF4-FFF2-40B4-BE49-F238E27FC236}">
                <a16:creationId xmlns:a16="http://schemas.microsoft.com/office/drawing/2014/main" id="{A52C61BA-6718-714A-A857-AA85F151FC6C}"/>
              </a:ext>
            </a:extLst>
          </p:cNvPr>
          <p:cNvSpPr txBox="1">
            <a:spLocks noGrp="1"/>
          </p:cNvSpPr>
          <p:nvPr>
            <p:ph type="body" idx="1"/>
          </p:nvPr>
        </p:nvSpPr>
        <p:spPr>
          <a:xfrm>
            <a:off x="457200" y="1500492"/>
            <a:ext cx="8256531" cy="3410447"/>
          </a:xfrm>
          <a:prstGeom prst="rect">
            <a:avLst/>
          </a:prstGeom>
          <a:noFill/>
          <a:ln>
            <a:noFill/>
          </a:ln>
        </p:spPr>
        <p:txBody>
          <a:bodyPr spcFirstLastPara="1" wrap="square" lIns="91425" tIns="45700" rIns="91425" bIns="45700" anchor="t" anchorCtr="0">
            <a:noAutofit/>
          </a:bodyPr>
          <a:lstStyle/>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While the team was working on the 386, academic CAD research was going through a major renaissance at Berkeley.</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The original research in CAD there was being combined into the Berkeley Synthesis Project, with a focus on merging the efforts in logic synthesis and layout generation.</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Later, Robert Brayton joined the Berkeley faculty full-time in 1987. The three main CAD professors, </a:t>
            </a:r>
            <a:r>
              <a:rPr lang="en-US" sz="2000" i="1" dirty="0">
                <a:solidFill>
                  <a:schemeClr val="accent6"/>
                </a:solidFill>
                <a:latin typeface="Calibri"/>
                <a:ea typeface="Calibri"/>
                <a:cs typeface="Calibri"/>
                <a:sym typeface="Calibri"/>
              </a:rPr>
              <a:t>Alberto, Robert Brayton, and Richard Newton, </a:t>
            </a:r>
            <a:r>
              <a:rPr lang="en-US" sz="2000" dirty="0">
                <a:latin typeface="Calibri"/>
                <a:ea typeface="Calibri"/>
                <a:cs typeface="Calibri"/>
                <a:sym typeface="Calibri"/>
              </a:rPr>
              <a:t>then joined forces to begin what became a highly prolific period in CAD.</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Alberto termed this era </a:t>
            </a:r>
            <a:r>
              <a:rPr lang="en-US" sz="2000" i="1" dirty="0">
                <a:solidFill>
                  <a:schemeClr val="accent6"/>
                </a:solidFill>
                <a:latin typeface="Calibri"/>
                <a:ea typeface="Calibri"/>
                <a:cs typeface="Calibri"/>
                <a:sym typeface="Calibri"/>
              </a:rPr>
              <a:t>“the age of heroes,” a “vibrant era of creativity and expansion.”</a:t>
            </a: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0" lvl="0" indent="0">
              <a:spcBef>
                <a:spcPts val="0"/>
              </a:spcBef>
              <a:buSzPts val="1650"/>
              <a:buNone/>
            </a:pPr>
            <a:endParaRPr lang="en-US" sz="2200" dirty="0">
              <a:latin typeface="Calibri"/>
              <a:cs typeface="Calibri"/>
              <a:sym typeface="Calibri"/>
            </a:endParaRPr>
          </a:p>
          <a:p>
            <a:pPr marL="342900" lvl="0" indent="-361950">
              <a:spcBef>
                <a:spcPts val="0"/>
              </a:spcBef>
              <a:buSzPts val="1650"/>
            </a:pPr>
            <a:endParaRPr dirty="0"/>
          </a:p>
        </p:txBody>
      </p:sp>
    </p:spTree>
    <p:extLst>
      <p:ext uri="{BB962C8B-B14F-4D97-AF65-F5344CB8AC3E}">
        <p14:creationId xmlns:p14="http://schemas.microsoft.com/office/powerpoint/2010/main" val="266782175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xEl>
                                              <p:pRg st="2" end="2"/>
                                            </p:txEl>
                                          </p:spTgt>
                                        </p:tgtEl>
                                        <p:attrNameLst>
                                          <p:attrName>style.visibility</p:attrName>
                                        </p:attrNameLst>
                                      </p:cBhvr>
                                      <p:to>
                                        <p:strVal val="visible"/>
                                      </p:to>
                                    </p:set>
                                    <p:animEffect transition="in" filter="blinds(horizontal)">
                                      <p:cBhvr>
                                        <p:cTn id="7" dur="500"/>
                                        <p:tgtEl>
                                          <p:spTgt spid="11">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1">
                                            <p:txEl>
                                              <p:pRg st="4" end="4"/>
                                            </p:txEl>
                                          </p:spTgt>
                                        </p:tgtEl>
                                        <p:attrNameLst>
                                          <p:attrName>style.visibility</p:attrName>
                                        </p:attrNameLst>
                                      </p:cBhvr>
                                      <p:to>
                                        <p:strVal val="visible"/>
                                      </p:to>
                                    </p:set>
                                    <p:animEffect transition="in" filter="blinds(horizontal)">
                                      <p:cBhvr>
                                        <p:cTn id="12" dur="500"/>
                                        <p:tgtEl>
                                          <p:spTgt spid="11">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1">
                                            <p:txEl>
                                              <p:pRg st="6" end="6"/>
                                            </p:txEl>
                                          </p:spTgt>
                                        </p:tgtEl>
                                        <p:attrNameLst>
                                          <p:attrName>style.visibility</p:attrName>
                                        </p:attrNameLst>
                                      </p:cBhvr>
                                      <p:to>
                                        <p:strVal val="visible"/>
                                      </p:to>
                                    </p:set>
                                    <p:animEffect transition="in" filter="blinds(horizontal)">
                                      <p:cBhvr>
                                        <p:cTn id="17" dur="500"/>
                                        <p:tgtEl>
                                          <p:spTgt spid="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24</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lvl="0"/>
            <a:br>
              <a:rPr lang="en-US" sz="3600" dirty="0">
                <a:latin typeface="Calibri"/>
                <a:ea typeface="Calibri"/>
                <a:cs typeface="Calibri"/>
                <a:sym typeface="Calibri"/>
              </a:rPr>
            </a:br>
            <a:r>
              <a:rPr lang="en-US" sz="4000" dirty="0">
                <a:solidFill>
                  <a:srgbClr val="266F8B"/>
                </a:solidFill>
                <a:latin typeface="Calibri"/>
                <a:ea typeface="Calibri"/>
                <a:cs typeface="Calibri"/>
                <a:sym typeface="Calibri"/>
              </a:rPr>
              <a:t>Intel’s Hardware Description Language</a:t>
            </a:r>
            <a:endParaRPr sz="3400" dirty="0">
              <a:solidFill>
                <a:srgbClr val="266F8B"/>
              </a:solidFill>
              <a:latin typeface="Calibri"/>
              <a:ea typeface="Calibri"/>
              <a:cs typeface="Calibri"/>
              <a:sym typeface="Calibri"/>
            </a:endParaRPr>
          </a:p>
        </p:txBody>
      </p:sp>
      <p:sp>
        <p:nvSpPr>
          <p:cNvPr id="11" name="Google Shape;131;p4">
            <a:extLst>
              <a:ext uri="{FF2B5EF4-FFF2-40B4-BE49-F238E27FC236}">
                <a16:creationId xmlns:a16="http://schemas.microsoft.com/office/drawing/2014/main" id="{A52C61BA-6718-714A-A857-AA85F151FC6C}"/>
              </a:ext>
            </a:extLst>
          </p:cNvPr>
          <p:cNvSpPr txBox="1">
            <a:spLocks noGrp="1"/>
          </p:cNvSpPr>
          <p:nvPr>
            <p:ph type="body" idx="1"/>
          </p:nvPr>
        </p:nvSpPr>
        <p:spPr>
          <a:xfrm>
            <a:off x="457200" y="1500492"/>
            <a:ext cx="8256531" cy="3410447"/>
          </a:xfrm>
          <a:prstGeom prst="rect">
            <a:avLst/>
          </a:prstGeom>
          <a:noFill/>
          <a:ln>
            <a:noFill/>
          </a:ln>
        </p:spPr>
        <p:txBody>
          <a:bodyPr spcFirstLastPara="1" wrap="square" lIns="91425" tIns="45700" rIns="91425" bIns="45700" anchor="t" anchorCtr="0">
            <a:noAutofit/>
          </a:bodyPr>
          <a:lstStyle/>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A major technical challenge the team had to overcome for enabling a direct link from RTL to logic synthesis was the input language for RTL modeling.</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The </a:t>
            </a:r>
            <a:r>
              <a:rPr lang="en-US" sz="2000" i="1" dirty="0" err="1">
                <a:solidFill>
                  <a:schemeClr val="accent6"/>
                </a:solidFill>
                <a:latin typeface="Calibri"/>
                <a:ea typeface="Calibri"/>
                <a:cs typeface="Calibri"/>
                <a:sym typeface="Calibri"/>
              </a:rPr>
              <a:t>iHDL</a:t>
            </a:r>
            <a:r>
              <a:rPr lang="en-US" sz="2000" dirty="0">
                <a:latin typeface="Calibri"/>
                <a:ea typeface="Calibri"/>
                <a:cs typeface="Calibri"/>
                <a:sym typeface="Calibri"/>
              </a:rPr>
              <a:t> language filled the bill. Meanwhile, the CAD team in Israel was developing the language compiler.</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Berkeley’s creation of </a:t>
            </a:r>
            <a:r>
              <a:rPr lang="en-US" sz="2000" i="1" dirty="0">
                <a:solidFill>
                  <a:schemeClr val="accent6"/>
                </a:solidFill>
                <a:latin typeface="Calibri"/>
                <a:ea typeface="Calibri"/>
                <a:cs typeface="Calibri"/>
                <a:sym typeface="Calibri"/>
              </a:rPr>
              <a:t>a standard intermediate format for logic representation (BLIF) </a:t>
            </a:r>
            <a:r>
              <a:rPr lang="en-US" sz="2000" dirty="0">
                <a:latin typeface="Calibri"/>
                <a:ea typeface="Calibri"/>
                <a:cs typeface="Calibri"/>
                <a:sym typeface="Calibri"/>
              </a:rPr>
              <a:t>was a key enabler for Intel (and others) to develop higher-level description languages. </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Amazingly, Intel didn’t replace </a:t>
            </a:r>
            <a:r>
              <a:rPr lang="en-US" sz="2000" dirty="0" err="1">
                <a:latin typeface="Calibri"/>
                <a:ea typeface="Calibri"/>
                <a:cs typeface="Calibri"/>
                <a:sym typeface="Calibri"/>
              </a:rPr>
              <a:t>iHDL</a:t>
            </a:r>
            <a:r>
              <a:rPr lang="en-US" sz="2000" dirty="0">
                <a:latin typeface="Calibri"/>
                <a:ea typeface="Calibri"/>
                <a:cs typeface="Calibri"/>
                <a:sym typeface="Calibri"/>
              </a:rPr>
              <a:t> with Verilog until 2005, simply because of its expressive completeness and effectiveness for synthesis. </a:t>
            </a:r>
            <a:endParaRPr lang="en-US" sz="2200" dirty="0">
              <a:latin typeface="Calibri"/>
              <a:cs typeface="Calibri"/>
              <a:sym typeface="Calibri"/>
            </a:endParaRPr>
          </a:p>
          <a:p>
            <a:pPr marL="342900" lvl="0" indent="-361950">
              <a:spcBef>
                <a:spcPts val="0"/>
              </a:spcBef>
              <a:buSzPts val="1650"/>
            </a:pPr>
            <a:endParaRPr dirty="0"/>
          </a:p>
        </p:txBody>
      </p:sp>
    </p:spTree>
    <p:extLst>
      <p:ext uri="{BB962C8B-B14F-4D97-AF65-F5344CB8AC3E}">
        <p14:creationId xmlns:p14="http://schemas.microsoft.com/office/powerpoint/2010/main" val="71093057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xEl>
                                              <p:pRg st="2" end="2"/>
                                            </p:txEl>
                                          </p:spTgt>
                                        </p:tgtEl>
                                        <p:attrNameLst>
                                          <p:attrName>style.visibility</p:attrName>
                                        </p:attrNameLst>
                                      </p:cBhvr>
                                      <p:to>
                                        <p:strVal val="visible"/>
                                      </p:to>
                                    </p:set>
                                    <p:animEffect transition="in" filter="blinds(horizontal)">
                                      <p:cBhvr>
                                        <p:cTn id="7" dur="500"/>
                                        <p:tgtEl>
                                          <p:spTgt spid="11">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1">
                                            <p:txEl>
                                              <p:pRg st="4" end="4"/>
                                            </p:txEl>
                                          </p:spTgt>
                                        </p:tgtEl>
                                        <p:attrNameLst>
                                          <p:attrName>style.visibility</p:attrName>
                                        </p:attrNameLst>
                                      </p:cBhvr>
                                      <p:to>
                                        <p:strVal val="visible"/>
                                      </p:to>
                                    </p:set>
                                    <p:animEffect transition="in" filter="blinds(horizontal)">
                                      <p:cBhvr>
                                        <p:cTn id="12" dur="500"/>
                                        <p:tgtEl>
                                          <p:spTgt spid="11">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1">
                                            <p:txEl>
                                              <p:pRg st="6" end="6"/>
                                            </p:txEl>
                                          </p:spTgt>
                                        </p:tgtEl>
                                        <p:attrNameLst>
                                          <p:attrName>style.visibility</p:attrName>
                                        </p:attrNameLst>
                                      </p:cBhvr>
                                      <p:to>
                                        <p:strVal val="visible"/>
                                      </p:to>
                                    </p:set>
                                    <p:animEffect transition="in" filter="blinds(horizontal)">
                                      <p:cBhvr>
                                        <p:cTn id="17" dur="500"/>
                                        <p:tgtEl>
                                          <p:spTgt spid="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25</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lvl="0"/>
            <a:br>
              <a:rPr lang="en-US" sz="3600" dirty="0">
                <a:latin typeface="Calibri"/>
                <a:ea typeface="Calibri"/>
                <a:cs typeface="Calibri"/>
                <a:sym typeface="Calibri"/>
              </a:rPr>
            </a:br>
            <a:r>
              <a:rPr lang="en-US" sz="4000" dirty="0">
                <a:solidFill>
                  <a:srgbClr val="266F8B"/>
                </a:solidFill>
                <a:latin typeface="Calibri"/>
                <a:ea typeface="Calibri"/>
                <a:cs typeface="Calibri"/>
                <a:sym typeface="Calibri"/>
              </a:rPr>
              <a:t>Intel’s Adaptation of Berkeley </a:t>
            </a:r>
            <a:br>
              <a:rPr lang="en-US" sz="4000" dirty="0">
                <a:solidFill>
                  <a:srgbClr val="266F8B"/>
                </a:solidFill>
                <a:latin typeface="Calibri"/>
                <a:ea typeface="Calibri"/>
                <a:cs typeface="Calibri"/>
                <a:sym typeface="Calibri"/>
              </a:rPr>
            </a:br>
            <a:r>
              <a:rPr lang="en-US" sz="4000" dirty="0">
                <a:solidFill>
                  <a:srgbClr val="266F8B"/>
                </a:solidFill>
                <a:latin typeface="Calibri"/>
                <a:ea typeface="Calibri"/>
                <a:cs typeface="Calibri"/>
                <a:sym typeface="Calibri"/>
              </a:rPr>
              <a:t>Logic Synthesis</a:t>
            </a:r>
            <a:endParaRPr sz="3400" dirty="0">
              <a:solidFill>
                <a:srgbClr val="266F8B"/>
              </a:solidFill>
              <a:latin typeface="Calibri"/>
              <a:ea typeface="Calibri"/>
              <a:cs typeface="Calibri"/>
              <a:sym typeface="Calibri"/>
            </a:endParaRPr>
          </a:p>
        </p:txBody>
      </p:sp>
      <p:sp>
        <p:nvSpPr>
          <p:cNvPr id="11" name="Google Shape;131;p4">
            <a:extLst>
              <a:ext uri="{FF2B5EF4-FFF2-40B4-BE49-F238E27FC236}">
                <a16:creationId xmlns:a16="http://schemas.microsoft.com/office/drawing/2014/main" id="{A52C61BA-6718-714A-A857-AA85F151FC6C}"/>
              </a:ext>
            </a:extLst>
          </p:cNvPr>
          <p:cNvSpPr txBox="1">
            <a:spLocks noGrp="1"/>
          </p:cNvSpPr>
          <p:nvPr>
            <p:ph type="body" idx="1"/>
          </p:nvPr>
        </p:nvSpPr>
        <p:spPr>
          <a:xfrm>
            <a:off x="457200" y="1500492"/>
            <a:ext cx="8256531" cy="3410447"/>
          </a:xfrm>
          <a:prstGeom prst="rect">
            <a:avLst/>
          </a:prstGeom>
          <a:noFill/>
          <a:ln>
            <a:noFill/>
          </a:ln>
        </p:spPr>
        <p:txBody>
          <a:bodyPr spcFirstLastPara="1" wrap="square" lIns="91425" tIns="45700" rIns="91425" bIns="45700" anchor="t" anchorCtr="0">
            <a:noAutofit/>
          </a:bodyPr>
          <a:lstStyle/>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The team decided that the RLS system would be based on a tool called </a:t>
            </a:r>
            <a:r>
              <a:rPr lang="en-US" sz="2000" i="1" dirty="0">
                <a:solidFill>
                  <a:schemeClr val="accent6"/>
                </a:solidFill>
                <a:latin typeface="Calibri"/>
                <a:ea typeface="Calibri"/>
                <a:cs typeface="Calibri"/>
                <a:sym typeface="Calibri"/>
              </a:rPr>
              <a:t>Multilevel Logic Interactive Synthesis System (MIS) </a:t>
            </a:r>
            <a:r>
              <a:rPr lang="en-US" sz="2000" dirty="0">
                <a:latin typeface="Calibri"/>
                <a:ea typeface="Calibri"/>
                <a:cs typeface="Calibri"/>
                <a:sym typeface="Calibri"/>
              </a:rPr>
              <a:t>[1], which was an experimental workbench being developed by Berkeley graduate students. </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0" indent="0">
              <a:lnSpc>
                <a:spcPct val="125000"/>
              </a:lnSpc>
              <a:spcBef>
                <a:spcPts val="0"/>
              </a:spcBef>
              <a:buSzPts val="1650"/>
              <a:buNone/>
            </a:pPr>
            <a:endParaRPr dirty="0"/>
          </a:p>
        </p:txBody>
      </p:sp>
      <p:sp>
        <p:nvSpPr>
          <p:cNvPr id="5" name="TextBox 4">
            <a:extLst>
              <a:ext uri="{FF2B5EF4-FFF2-40B4-BE49-F238E27FC236}">
                <a16:creationId xmlns:a16="http://schemas.microsoft.com/office/drawing/2014/main" id="{72537F23-4575-334B-B5A1-278CB3875F75}"/>
              </a:ext>
            </a:extLst>
          </p:cNvPr>
          <p:cNvSpPr txBox="1"/>
          <p:nvPr/>
        </p:nvSpPr>
        <p:spPr>
          <a:xfrm>
            <a:off x="457200" y="5906812"/>
            <a:ext cx="8472637" cy="461665"/>
          </a:xfrm>
          <a:prstGeom prst="rect">
            <a:avLst/>
          </a:prstGeom>
          <a:noFill/>
        </p:spPr>
        <p:txBody>
          <a:bodyPr wrap="square" rtlCol="0">
            <a:spAutoFit/>
          </a:bodyPr>
          <a:lstStyle/>
          <a:p>
            <a:r>
              <a:rPr lang="en-US" altLang="zh-CN" sz="1200" dirty="0"/>
              <a:t>[1] R. K. Brayton, R. </a:t>
            </a:r>
            <a:r>
              <a:rPr lang="en-US" altLang="zh-CN" sz="1200" dirty="0" err="1"/>
              <a:t>Rudell</a:t>
            </a:r>
            <a:r>
              <a:rPr lang="en-US" altLang="zh-CN" sz="1200" dirty="0"/>
              <a:t>, A. L. </a:t>
            </a:r>
            <a:r>
              <a:rPr lang="en-US" altLang="zh-CN" sz="1200" dirty="0" err="1"/>
              <a:t>Sangiovanni-Vincentelli</a:t>
            </a:r>
            <a:r>
              <a:rPr lang="en-US" altLang="zh-CN" sz="1200" dirty="0"/>
              <a:t>, and A. R. Wang. “MIS: A multiple-level logic optimization system”. </a:t>
            </a:r>
            <a:r>
              <a:rPr lang="en-US" altLang="zh-CN" sz="1200" i="1" dirty="0"/>
              <a:t>IEEE Trans. Computer-Aided Design </a:t>
            </a:r>
            <a:r>
              <a:rPr lang="en-US" altLang="zh-CN" sz="1200" i="1" dirty="0" err="1"/>
              <a:t>Integr</a:t>
            </a:r>
            <a:r>
              <a:rPr lang="en-US" altLang="zh-CN" sz="1200" i="1" dirty="0"/>
              <a:t>. Circuits Syst., </a:t>
            </a:r>
            <a:r>
              <a:rPr lang="en-US" altLang="zh-CN" sz="1200" dirty="0"/>
              <a:t>vol. CAD-6, no. 6, pp. 1062–1081, Nov. 1987.</a:t>
            </a:r>
            <a:endParaRPr lang="en-US" sz="1200" dirty="0">
              <a:latin typeface="Arial" panose="020B0604020202020204" pitchFamily="34" charset="0"/>
              <a:ea typeface="Calibri"/>
              <a:cs typeface="Arial" panose="020B0604020202020204" pitchFamily="34" charset="0"/>
              <a:sym typeface="Calibri"/>
            </a:endParaRPr>
          </a:p>
        </p:txBody>
      </p:sp>
      <p:grpSp>
        <p:nvGrpSpPr>
          <p:cNvPr id="12" name="Group 11">
            <a:extLst>
              <a:ext uri="{FF2B5EF4-FFF2-40B4-BE49-F238E27FC236}">
                <a16:creationId xmlns:a16="http://schemas.microsoft.com/office/drawing/2014/main" id="{EA86C9C3-73ED-434B-BB84-F60B4140ED1D}"/>
              </a:ext>
            </a:extLst>
          </p:cNvPr>
          <p:cNvGrpSpPr/>
          <p:nvPr/>
        </p:nvGrpSpPr>
        <p:grpSpPr>
          <a:xfrm>
            <a:off x="2030332" y="2695252"/>
            <a:ext cx="5083336" cy="2887165"/>
            <a:chOff x="945324" y="2791046"/>
            <a:chExt cx="5083336" cy="2887165"/>
          </a:xfrm>
        </p:grpSpPr>
        <p:pic>
          <p:nvPicPr>
            <p:cNvPr id="6" name="Picture 5" descr="A picture containing person, person, wall, indoor&#10;&#10;Description automatically generated">
              <a:extLst>
                <a:ext uri="{FF2B5EF4-FFF2-40B4-BE49-F238E27FC236}">
                  <a16:creationId xmlns:a16="http://schemas.microsoft.com/office/drawing/2014/main" id="{5BA8104F-F506-B746-B99F-B240BFA90547}"/>
                </a:ext>
              </a:extLst>
            </p:cNvPr>
            <p:cNvPicPr>
              <a:picLocks noChangeAspect="1"/>
            </p:cNvPicPr>
            <p:nvPr/>
          </p:nvPicPr>
          <p:blipFill rotWithShape="1">
            <a:blip r:embed="rId3"/>
            <a:srcRect t="7466"/>
            <a:stretch/>
          </p:blipFill>
          <p:spPr>
            <a:xfrm>
              <a:off x="945324" y="2791046"/>
              <a:ext cx="2040849" cy="2887165"/>
            </a:xfrm>
            <a:prstGeom prst="rect">
              <a:avLst/>
            </a:prstGeom>
          </p:spPr>
        </p:pic>
        <p:pic>
          <p:nvPicPr>
            <p:cNvPr id="8" name="Picture 7" descr="A person in a suit&#10;&#10;Description automatically generated with low confidence">
              <a:extLst>
                <a:ext uri="{FF2B5EF4-FFF2-40B4-BE49-F238E27FC236}">
                  <a16:creationId xmlns:a16="http://schemas.microsoft.com/office/drawing/2014/main" id="{1CEAD6F4-2430-DE45-AB6D-36B1D4F4D8F0}"/>
                </a:ext>
              </a:extLst>
            </p:cNvPr>
            <p:cNvPicPr>
              <a:picLocks noChangeAspect="1"/>
            </p:cNvPicPr>
            <p:nvPr/>
          </p:nvPicPr>
          <p:blipFill rotWithShape="1">
            <a:blip r:embed="rId4"/>
            <a:srcRect l="21862" r="34070" b="17610"/>
            <a:stretch/>
          </p:blipFill>
          <p:spPr>
            <a:xfrm>
              <a:off x="3280235" y="2791046"/>
              <a:ext cx="2748425" cy="2887165"/>
            </a:xfrm>
            <a:prstGeom prst="rect">
              <a:avLst/>
            </a:prstGeom>
          </p:spPr>
        </p:pic>
      </p:grpSp>
      <p:sp>
        <p:nvSpPr>
          <p:cNvPr id="15" name="TextBox 14">
            <a:extLst>
              <a:ext uri="{FF2B5EF4-FFF2-40B4-BE49-F238E27FC236}">
                <a16:creationId xmlns:a16="http://schemas.microsoft.com/office/drawing/2014/main" id="{E33232AD-E8EC-5340-AC4A-D83AE89E4664}"/>
              </a:ext>
            </a:extLst>
          </p:cNvPr>
          <p:cNvSpPr txBox="1"/>
          <p:nvPr/>
        </p:nvSpPr>
        <p:spPr>
          <a:xfrm>
            <a:off x="297713" y="5614316"/>
            <a:ext cx="8837186" cy="307777"/>
          </a:xfrm>
          <a:prstGeom prst="rect">
            <a:avLst/>
          </a:prstGeom>
          <a:noFill/>
        </p:spPr>
        <p:txBody>
          <a:bodyPr wrap="square" rtlCol="0">
            <a:spAutoFit/>
          </a:bodyPr>
          <a:lstStyle/>
          <a:p>
            <a:pPr algn="ctr"/>
            <a:r>
              <a:rPr lang="en-US" altLang="zh-CN" dirty="0"/>
              <a:t>Figure 7. Robert K. Brayton (Berkeley Professor Emeritus, left) &amp; Pat </a:t>
            </a:r>
            <a:r>
              <a:rPr lang="en-US" altLang="zh-CN" dirty="0" err="1"/>
              <a:t>Gelsinger</a:t>
            </a:r>
            <a:r>
              <a:rPr lang="en-US" altLang="zh-CN" dirty="0"/>
              <a:t> (Intel CEO, right)</a:t>
            </a:r>
            <a:endParaRPr lang="en-US" sz="1200" dirty="0">
              <a:latin typeface="Arial" panose="020B0604020202020204" pitchFamily="34" charset="0"/>
              <a:ea typeface="Calibri"/>
              <a:cs typeface="Arial" panose="020B0604020202020204" pitchFamily="34" charset="0"/>
              <a:sym typeface="Calibri"/>
            </a:endParaRPr>
          </a:p>
        </p:txBody>
      </p:sp>
    </p:spTree>
    <p:extLst>
      <p:ext uri="{BB962C8B-B14F-4D97-AF65-F5344CB8AC3E}">
        <p14:creationId xmlns:p14="http://schemas.microsoft.com/office/powerpoint/2010/main" val="3991999705"/>
      </p:ext>
    </p:extLst>
  </p:cSld>
  <p:clrMapOvr>
    <a:masterClrMapping/>
  </p:clrMapOvr>
  <p:transition spd="med">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26</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lvl="0"/>
            <a:r>
              <a:rPr lang="en-US" sz="4000" dirty="0">
                <a:solidFill>
                  <a:srgbClr val="266F8B"/>
                </a:solidFill>
                <a:latin typeface="Calibri"/>
                <a:ea typeface="Calibri"/>
                <a:cs typeface="Calibri"/>
                <a:sym typeface="Calibri"/>
              </a:rPr>
              <a:t>Berkeley’s Contribution to Physical Design Automation in RLS</a:t>
            </a:r>
            <a:endParaRPr sz="3400" dirty="0">
              <a:solidFill>
                <a:srgbClr val="266F8B"/>
              </a:solidFill>
              <a:latin typeface="Calibri"/>
              <a:ea typeface="Calibri"/>
              <a:cs typeface="Calibri"/>
              <a:sym typeface="Calibri"/>
            </a:endParaRPr>
          </a:p>
        </p:txBody>
      </p:sp>
      <p:sp>
        <p:nvSpPr>
          <p:cNvPr id="11" name="Google Shape;131;p4">
            <a:extLst>
              <a:ext uri="{FF2B5EF4-FFF2-40B4-BE49-F238E27FC236}">
                <a16:creationId xmlns:a16="http://schemas.microsoft.com/office/drawing/2014/main" id="{A52C61BA-6718-714A-A857-AA85F151FC6C}"/>
              </a:ext>
            </a:extLst>
          </p:cNvPr>
          <p:cNvSpPr txBox="1">
            <a:spLocks noGrp="1"/>
          </p:cNvSpPr>
          <p:nvPr>
            <p:ph type="body" idx="1"/>
          </p:nvPr>
        </p:nvSpPr>
        <p:spPr>
          <a:xfrm>
            <a:off x="457200" y="1500492"/>
            <a:ext cx="8256531" cy="3410447"/>
          </a:xfrm>
          <a:prstGeom prst="rect">
            <a:avLst/>
          </a:prstGeom>
          <a:noFill/>
          <a:ln>
            <a:noFill/>
          </a:ln>
        </p:spPr>
        <p:txBody>
          <a:bodyPr spcFirstLastPara="1" wrap="square" lIns="91425" tIns="45700" rIns="91425" bIns="45700" anchor="t" anchorCtr="0">
            <a:noAutofit/>
          </a:bodyPr>
          <a:lstStyle/>
          <a:p>
            <a:pPr marL="342900" indent="-361950">
              <a:lnSpc>
                <a:spcPct val="125000"/>
              </a:lnSpc>
              <a:spcBef>
                <a:spcPts val="0"/>
              </a:spcBef>
              <a:buSzPts val="1650"/>
              <a:buFont typeface="Wingdings" pitchFamily="2" charset="2"/>
              <a:buChar char="v"/>
            </a:pPr>
            <a:r>
              <a:rPr lang="en-US" sz="2000" i="1" dirty="0">
                <a:solidFill>
                  <a:schemeClr val="accent6"/>
                </a:solidFill>
                <a:latin typeface="Calibri"/>
                <a:ea typeface="Calibri"/>
                <a:cs typeface="Calibri"/>
                <a:sym typeface="Calibri"/>
              </a:rPr>
              <a:t>Place-and-route algorithms</a:t>
            </a:r>
            <a:r>
              <a:rPr lang="en-US" sz="2000" dirty="0">
                <a:latin typeface="Calibri"/>
                <a:ea typeface="Calibri"/>
                <a:cs typeface="Calibri"/>
                <a:sym typeface="Calibri"/>
              </a:rPr>
              <a:t> came from </a:t>
            </a:r>
            <a:r>
              <a:rPr lang="en-US" sz="2000" i="1" dirty="0">
                <a:solidFill>
                  <a:schemeClr val="accent6"/>
                </a:solidFill>
                <a:latin typeface="Calibri"/>
                <a:ea typeface="Calibri"/>
                <a:cs typeface="Calibri"/>
                <a:sym typeface="Calibri"/>
              </a:rPr>
              <a:t>Alberto</a:t>
            </a:r>
            <a:r>
              <a:rPr lang="en-US" sz="2000" dirty="0">
                <a:latin typeface="Calibri"/>
                <a:ea typeface="Calibri"/>
                <a:cs typeface="Calibri"/>
                <a:sym typeface="Calibri"/>
              </a:rPr>
              <a:t>’s students at Berkeley. </a:t>
            </a:r>
            <a:r>
              <a:rPr lang="en-US" sz="2000" i="1" dirty="0" err="1">
                <a:solidFill>
                  <a:schemeClr val="accent6"/>
                </a:solidFill>
                <a:latin typeface="Calibri"/>
                <a:ea typeface="Calibri"/>
                <a:cs typeface="Calibri"/>
                <a:sym typeface="Calibri"/>
              </a:rPr>
              <a:t>TimberWolf</a:t>
            </a:r>
            <a:r>
              <a:rPr lang="en-US" sz="2000" dirty="0">
                <a:latin typeface="Calibri"/>
                <a:ea typeface="Calibri"/>
                <a:cs typeface="Calibri"/>
                <a:sym typeface="Calibri"/>
              </a:rPr>
              <a:t> used simulated annealing and was directly and heavily used to create optimized placements. </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While routers were written for industrial use, the algorithms were heavily based on technology from </a:t>
            </a:r>
            <a:r>
              <a:rPr lang="en-US" sz="2000" i="1" dirty="0">
                <a:solidFill>
                  <a:schemeClr val="accent6"/>
                </a:solidFill>
                <a:latin typeface="Calibri"/>
                <a:ea typeface="Calibri"/>
                <a:cs typeface="Calibri"/>
                <a:sym typeface="Calibri"/>
              </a:rPr>
              <a:t>Alberto:</a:t>
            </a:r>
            <a:r>
              <a:rPr lang="en-US" sz="2000" dirty="0">
                <a:latin typeface="Calibri"/>
                <a:ea typeface="Calibri"/>
                <a:cs typeface="Calibri"/>
                <a:sym typeface="Calibri"/>
              </a:rPr>
              <a:t> the infamous </a:t>
            </a:r>
            <a:r>
              <a:rPr lang="en-US" sz="2000" i="1" dirty="0">
                <a:solidFill>
                  <a:schemeClr val="accent6"/>
                </a:solidFill>
                <a:latin typeface="Calibri"/>
                <a:ea typeface="Calibri"/>
                <a:cs typeface="Calibri"/>
                <a:sym typeface="Calibri"/>
              </a:rPr>
              <a:t>YACR2 algorithm </a:t>
            </a:r>
            <a:r>
              <a:rPr lang="en-US" sz="2000" dirty="0">
                <a:latin typeface="Calibri"/>
                <a:ea typeface="Calibri"/>
                <a:cs typeface="Calibri"/>
                <a:sym typeface="Calibri"/>
              </a:rPr>
              <a:t>[1] and the </a:t>
            </a:r>
            <a:r>
              <a:rPr lang="en-US" sz="2000" i="1" dirty="0">
                <a:solidFill>
                  <a:schemeClr val="accent6"/>
                </a:solidFill>
                <a:latin typeface="Calibri"/>
                <a:ea typeface="Calibri"/>
                <a:cs typeface="Calibri"/>
                <a:sym typeface="Calibri"/>
              </a:rPr>
              <a:t>Chameleon multilayer approach </a:t>
            </a:r>
            <a:r>
              <a:rPr lang="en-US" sz="2000" dirty="0">
                <a:latin typeface="Calibri"/>
                <a:ea typeface="Calibri"/>
                <a:cs typeface="Calibri"/>
                <a:sym typeface="Calibri"/>
              </a:rPr>
              <a:t>[2] by </a:t>
            </a:r>
            <a:r>
              <a:rPr lang="en-US" sz="2000" i="1" dirty="0">
                <a:solidFill>
                  <a:schemeClr val="accent6"/>
                </a:solidFill>
                <a:latin typeface="Calibri"/>
                <a:ea typeface="Calibri"/>
                <a:cs typeface="Calibri"/>
                <a:sym typeface="Calibri"/>
              </a:rPr>
              <a:t>Doug Braun.</a:t>
            </a:r>
            <a:endParaRPr i="1" dirty="0">
              <a:solidFill>
                <a:schemeClr val="accent6"/>
              </a:solidFill>
            </a:endParaRPr>
          </a:p>
        </p:txBody>
      </p:sp>
      <p:sp>
        <p:nvSpPr>
          <p:cNvPr id="5" name="TextBox 4">
            <a:extLst>
              <a:ext uri="{FF2B5EF4-FFF2-40B4-BE49-F238E27FC236}">
                <a16:creationId xmlns:a16="http://schemas.microsoft.com/office/drawing/2014/main" id="{45179717-4EDC-6743-B001-7F2B24B2B20D}"/>
              </a:ext>
            </a:extLst>
          </p:cNvPr>
          <p:cNvSpPr txBox="1"/>
          <p:nvPr/>
        </p:nvSpPr>
        <p:spPr>
          <a:xfrm>
            <a:off x="457200" y="5364554"/>
            <a:ext cx="8472637" cy="1015663"/>
          </a:xfrm>
          <a:prstGeom prst="rect">
            <a:avLst/>
          </a:prstGeom>
          <a:noFill/>
        </p:spPr>
        <p:txBody>
          <a:bodyPr wrap="square" rtlCol="0">
            <a:spAutoFit/>
          </a:bodyPr>
          <a:lstStyle/>
          <a:p>
            <a:r>
              <a:rPr lang="en-US" altLang="zh-CN" sz="1200" dirty="0"/>
              <a:t>[1] J. Reed, A. L. </a:t>
            </a:r>
            <a:r>
              <a:rPr lang="en-US" altLang="zh-CN" sz="1200" dirty="0" err="1"/>
              <a:t>Sangiovanni-Vincentelli</a:t>
            </a:r>
            <a:r>
              <a:rPr lang="en-US" altLang="zh-CN" sz="1200" dirty="0"/>
              <a:t>, and M. </a:t>
            </a:r>
            <a:r>
              <a:rPr lang="en-US" altLang="zh-CN" sz="1200" dirty="0" err="1"/>
              <a:t>Santomauro</a:t>
            </a:r>
            <a:r>
              <a:rPr lang="en-US" altLang="zh-CN" sz="1200" dirty="0"/>
              <a:t>. “A new symbolic channel router: YACR2”. </a:t>
            </a:r>
            <a:r>
              <a:rPr lang="en-US" altLang="zh-CN" sz="1200" i="1" dirty="0"/>
              <a:t>IEEE Trans. Computer-Aided Design </a:t>
            </a:r>
            <a:r>
              <a:rPr lang="en-US" altLang="zh-CN" sz="1200" i="1" dirty="0" err="1"/>
              <a:t>Integr</a:t>
            </a:r>
            <a:r>
              <a:rPr lang="en-US" altLang="zh-CN" sz="1200" i="1" dirty="0"/>
              <a:t>. Circuits Syst., </a:t>
            </a:r>
            <a:r>
              <a:rPr lang="en-US" altLang="zh-CN" sz="1200" dirty="0"/>
              <a:t>vol. 4, no. 3, pp. 208–219, 1985.</a:t>
            </a:r>
          </a:p>
          <a:p>
            <a:endParaRPr lang="en-US" sz="1200" dirty="0">
              <a:latin typeface="Arial" panose="020B0604020202020204" pitchFamily="34" charset="0"/>
              <a:ea typeface="Calibri"/>
              <a:cs typeface="Arial" panose="020B0604020202020204" pitchFamily="34" charset="0"/>
              <a:sym typeface="Calibri"/>
            </a:endParaRPr>
          </a:p>
          <a:p>
            <a:r>
              <a:rPr lang="en-US" sz="1200" dirty="0">
                <a:latin typeface="Arial" panose="020B0604020202020204" pitchFamily="34" charset="0"/>
                <a:ea typeface="Calibri"/>
                <a:cs typeface="Arial" panose="020B0604020202020204" pitchFamily="34" charset="0"/>
                <a:sym typeface="Calibri"/>
              </a:rPr>
              <a:t>[2] D. Braun, J. Burns, S. Devadas, K. H. Ma, K. </a:t>
            </a:r>
            <a:r>
              <a:rPr lang="en-US" sz="1200" dirty="0" err="1">
                <a:latin typeface="Arial" panose="020B0604020202020204" pitchFamily="34" charset="0"/>
                <a:ea typeface="Calibri"/>
                <a:cs typeface="Arial" panose="020B0604020202020204" pitchFamily="34" charset="0"/>
                <a:sym typeface="Calibri"/>
              </a:rPr>
              <a:t>Mayaram</a:t>
            </a:r>
            <a:r>
              <a:rPr lang="en-US" sz="1200" dirty="0">
                <a:latin typeface="Arial" panose="020B0604020202020204" pitchFamily="34" charset="0"/>
                <a:ea typeface="Calibri"/>
                <a:cs typeface="Arial" panose="020B0604020202020204" pitchFamily="34" charset="0"/>
                <a:sym typeface="Calibri"/>
              </a:rPr>
              <a:t>, F. Romeo, and A. L. </a:t>
            </a:r>
            <a:r>
              <a:rPr lang="en-US" sz="1200" dirty="0" err="1">
                <a:latin typeface="Arial" panose="020B0604020202020204" pitchFamily="34" charset="0"/>
                <a:ea typeface="Calibri"/>
                <a:cs typeface="Arial" panose="020B0604020202020204" pitchFamily="34" charset="0"/>
                <a:sym typeface="Calibri"/>
              </a:rPr>
              <a:t>Sangiovanni-Vincentelli</a:t>
            </a:r>
            <a:r>
              <a:rPr lang="en-US" sz="1200" dirty="0">
                <a:latin typeface="Arial" panose="020B0604020202020204" pitchFamily="34" charset="0"/>
                <a:ea typeface="Calibri"/>
                <a:cs typeface="Arial" panose="020B0604020202020204" pitchFamily="34" charset="0"/>
                <a:sym typeface="Calibri"/>
              </a:rPr>
              <a:t>. “Chameleon: A new multilayer channel router”. in </a:t>
            </a:r>
            <a:r>
              <a:rPr lang="en-US" sz="1200" i="1" dirty="0">
                <a:latin typeface="Arial" panose="020B0604020202020204" pitchFamily="34" charset="0"/>
                <a:ea typeface="Calibri"/>
                <a:cs typeface="Arial" panose="020B0604020202020204" pitchFamily="34" charset="0"/>
                <a:sym typeface="Calibri"/>
              </a:rPr>
              <a:t>Proc. 23rd Design Automation Conf., </a:t>
            </a:r>
            <a:r>
              <a:rPr lang="en-US" sz="1200" dirty="0">
                <a:latin typeface="Arial" panose="020B0604020202020204" pitchFamily="34" charset="0"/>
                <a:ea typeface="Calibri"/>
                <a:cs typeface="Arial" panose="020B0604020202020204" pitchFamily="34" charset="0"/>
                <a:sym typeface="Calibri"/>
              </a:rPr>
              <a:t>1986, pp. 495–502.</a:t>
            </a:r>
          </a:p>
        </p:txBody>
      </p:sp>
    </p:spTree>
    <p:extLst>
      <p:ext uri="{BB962C8B-B14F-4D97-AF65-F5344CB8AC3E}">
        <p14:creationId xmlns:p14="http://schemas.microsoft.com/office/powerpoint/2010/main" val="4160230553"/>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xEl>
                                              <p:pRg st="2" end="2"/>
                                            </p:txEl>
                                          </p:spTgt>
                                        </p:tgtEl>
                                        <p:attrNameLst>
                                          <p:attrName>style.visibility</p:attrName>
                                        </p:attrNameLst>
                                      </p:cBhvr>
                                      <p:to>
                                        <p:strVal val="visible"/>
                                      </p:to>
                                    </p:set>
                                    <p:animEffect transition="in" filter="blinds(horizontal)">
                                      <p:cBhvr>
                                        <p:cTn id="7" dur="500"/>
                                        <p:tgtEl>
                                          <p:spTgt spid="1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27</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lvl="0"/>
            <a:r>
              <a:rPr lang="en-US" sz="4000" dirty="0">
                <a:solidFill>
                  <a:srgbClr val="266F8B"/>
                </a:solidFill>
                <a:latin typeface="Calibri"/>
                <a:ea typeface="Calibri"/>
                <a:cs typeface="Calibri"/>
                <a:sym typeface="Calibri"/>
              </a:rPr>
              <a:t>Complete RLS Flow for </a:t>
            </a:r>
            <a:br>
              <a:rPr lang="en-US" sz="4000" dirty="0">
                <a:solidFill>
                  <a:srgbClr val="266F8B"/>
                </a:solidFill>
                <a:latin typeface="Calibri"/>
                <a:ea typeface="Calibri"/>
                <a:cs typeface="Calibri"/>
                <a:sym typeface="Calibri"/>
              </a:rPr>
            </a:br>
            <a:r>
              <a:rPr lang="en-US" sz="4000" dirty="0">
                <a:solidFill>
                  <a:srgbClr val="266F8B"/>
                </a:solidFill>
                <a:latin typeface="Calibri"/>
                <a:ea typeface="Calibri"/>
                <a:cs typeface="Calibri"/>
                <a:sym typeface="Calibri"/>
              </a:rPr>
              <a:t>Random Logic Synthesis</a:t>
            </a:r>
            <a:endParaRPr sz="3400" dirty="0">
              <a:solidFill>
                <a:srgbClr val="266F8B"/>
              </a:solidFill>
              <a:latin typeface="Calibri"/>
              <a:ea typeface="Calibri"/>
              <a:cs typeface="Calibri"/>
              <a:sym typeface="Calibri"/>
            </a:endParaRPr>
          </a:p>
        </p:txBody>
      </p:sp>
      <p:sp>
        <p:nvSpPr>
          <p:cNvPr id="11" name="Google Shape;131;p4">
            <a:extLst>
              <a:ext uri="{FF2B5EF4-FFF2-40B4-BE49-F238E27FC236}">
                <a16:creationId xmlns:a16="http://schemas.microsoft.com/office/drawing/2014/main" id="{A52C61BA-6718-714A-A857-AA85F151FC6C}"/>
              </a:ext>
            </a:extLst>
          </p:cNvPr>
          <p:cNvSpPr txBox="1">
            <a:spLocks noGrp="1"/>
          </p:cNvSpPr>
          <p:nvPr>
            <p:ph type="body" idx="1"/>
          </p:nvPr>
        </p:nvSpPr>
        <p:spPr>
          <a:xfrm>
            <a:off x="457201" y="1500492"/>
            <a:ext cx="8304028" cy="3410447"/>
          </a:xfrm>
          <a:prstGeom prst="rect">
            <a:avLst/>
          </a:prstGeom>
          <a:noFill/>
          <a:ln>
            <a:noFill/>
          </a:ln>
        </p:spPr>
        <p:txBody>
          <a:bodyPr spcFirstLastPara="1" wrap="square" lIns="91425" tIns="45700" rIns="91425" bIns="45700" anchor="t" anchorCtr="0">
            <a:noAutofit/>
          </a:bodyPr>
          <a:lstStyle/>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The combination of all abovementioned tools was stitched together into a system called </a:t>
            </a:r>
            <a:r>
              <a:rPr lang="en-US" sz="2000" i="1" dirty="0">
                <a:solidFill>
                  <a:schemeClr val="accent6"/>
                </a:solidFill>
                <a:latin typeface="Calibri"/>
                <a:ea typeface="Calibri"/>
                <a:cs typeface="Calibri"/>
                <a:sym typeface="Calibri"/>
              </a:rPr>
              <a:t>RLS,</a:t>
            </a:r>
            <a:r>
              <a:rPr lang="en-US" sz="2000" dirty="0">
                <a:latin typeface="Calibri"/>
                <a:ea typeface="Calibri"/>
                <a:cs typeface="Calibri"/>
                <a:sym typeface="Calibri"/>
              </a:rPr>
              <a:t> which was </a:t>
            </a:r>
            <a:r>
              <a:rPr lang="en-US" sz="2000" i="1" dirty="0">
                <a:solidFill>
                  <a:schemeClr val="accent6"/>
                </a:solidFill>
                <a:latin typeface="Calibri"/>
                <a:ea typeface="Calibri"/>
                <a:cs typeface="Calibri"/>
                <a:sym typeface="Calibri"/>
              </a:rPr>
              <a:t>the first RTL-to-layout system ever employed in a major microprocessor development program.</a:t>
            </a:r>
          </a:p>
          <a:p>
            <a:pPr marL="342900" indent="-361950">
              <a:lnSpc>
                <a:spcPct val="125000"/>
              </a:lnSpc>
              <a:spcBef>
                <a:spcPts val="0"/>
              </a:spcBef>
              <a:buSzPts val="1650"/>
              <a:buFont typeface="Wingdings" pitchFamily="2" charset="2"/>
              <a:buChar char="v"/>
            </a:pPr>
            <a:endParaRPr lang="en-US" sz="2000" i="1" dirty="0">
              <a:solidFill>
                <a:schemeClr val="accent6"/>
              </a:solidFill>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RLS succeeded because it combined the power of 3 essential ingredients: CMOS, a hardware description language, and synthesis.</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At the end of the design, </a:t>
            </a:r>
            <a:r>
              <a:rPr lang="en-US" sz="2000" i="1" dirty="0">
                <a:solidFill>
                  <a:schemeClr val="accent6"/>
                </a:solidFill>
                <a:latin typeface="Calibri"/>
                <a:ea typeface="Calibri"/>
                <a:cs typeface="Calibri"/>
                <a:sym typeface="Calibri"/>
              </a:rPr>
              <a:t>Alberto</a:t>
            </a:r>
            <a:r>
              <a:rPr lang="en-US" sz="2000" dirty="0">
                <a:latin typeface="Calibri"/>
                <a:ea typeface="Calibri"/>
                <a:cs typeface="Calibri"/>
                <a:sym typeface="Calibri"/>
              </a:rPr>
              <a:t> was featured in a video that Intel distributed worldwide to universities [1]. The video described how microprocessor design was done at Intel and how Intel had revolutionized CAD by working with Alberto’s team.</a:t>
            </a:r>
            <a:endParaRPr i="1" dirty="0">
              <a:solidFill>
                <a:schemeClr val="accent6"/>
              </a:solidFill>
            </a:endParaRPr>
          </a:p>
        </p:txBody>
      </p:sp>
      <p:sp>
        <p:nvSpPr>
          <p:cNvPr id="6" name="TextBox 5">
            <a:extLst>
              <a:ext uri="{FF2B5EF4-FFF2-40B4-BE49-F238E27FC236}">
                <a16:creationId xmlns:a16="http://schemas.microsoft.com/office/drawing/2014/main" id="{B07A71E2-0989-E146-9A8F-B4B3CBBAB6F8}"/>
              </a:ext>
            </a:extLst>
          </p:cNvPr>
          <p:cNvSpPr txBox="1"/>
          <p:nvPr/>
        </p:nvSpPr>
        <p:spPr>
          <a:xfrm>
            <a:off x="457200" y="5906812"/>
            <a:ext cx="8472637" cy="461665"/>
          </a:xfrm>
          <a:prstGeom prst="rect">
            <a:avLst/>
          </a:prstGeom>
          <a:noFill/>
        </p:spPr>
        <p:txBody>
          <a:bodyPr wrap="square" rtlCol="0">
            <a:spAutoFit/>
          </a:bodyPr>
          <a:lstStyle/>
          <a:p>
            <a:r>
              <a:rPr lang="en-US" altLang="zh-CN" sz="1200" dirty="0"/>
              <a:t>[1] G. Hill. “Design and development of the Intel 80386 microprocessor”. Video recording. Univ. Video </a:t>
            </a:r>
            <a:r>
              <a:rPr lang="en-US" altLang="zh-CN" sz="1200" dirty="0" err="1"/>
              <a:t>Commun</a:t>
            </a:r>
            <a:r>
              <a:rPr lang="en-US" altLang="zh-CN" sz="1200" dirty="0"/>
              <a:t>., Stanford, CA, 1988.</a:t>
            </a:r>
            <a:endParaRPr lang="en-US" sz="1200" dirty="0">
              <a:latin typeface="Arial" panose="020B0604020202020204" pitchFamily="34" charset="0"/>
              <a:ea typeface="Calibri"/>
              <a:cs typeface="Arial" panose="020B0604020202020204" pitchFamily="34" charset="0"/>
              <a:sym typeface="Calibri"/>
            </a:endParaRPr>
          </a:p>
        </p:txBody>
      </p:sp>
    </p:spTree>
    <p:extLst>
      <p:ext uri="{BB962C8B-B14F-4D97-AF65-F5344CB8AC3E}">
        <p14:creationId xmlns:p14="http://schemas.microsoft.com/office/powerpoint/2010/main" val="4141243762"/>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xEl>
                                              <p:charRg st="195" end="321"/>
                                            </p:txEl>
                                          </p:spTgt>
                                        </p:tgtEl>
                                        <p:attrNameLst>
                                          <p:attrName>style.visibility</p:attrName>
                                        </p:attrNameLst>
                                      </p:cBhvr>
                                      <p:to>
                                        <p:strVal val="visible"/>
                                      </p:to>
                                    </p:set>
                                    <p:animEffect transition="in" filter="blinds(horizontal)">
                                      <p:cBhvr>
                                        <p:cTn id="7" dur="500"/>
                                        <p:tgtEl>
                                          <p:spTgt spid="11">
                                            <p:txEl>
                                              <p:charRg st="195" end="32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1">
                                            <p:txEl>
                                              <p:pRg st="4" end="4"/>
                                            </p:txEl>
                                          </p:spTgt>
                                        </p:tgtEl>
                                        <p:attrNameLst>
                                          <p:attrName>style.visibility</p:attrName>
                                        </p:attrNameLst>
                                      </p:cBhvr>
                                      <p:to>
                                        <p:strVal val="visible"/>
                                      </p:to>
                                    </p:set>
                                    <p:animEffect transition="in" filter="blinds(horizontal)">
                                      <p:cBhvr>
                                        <p:cTn id="12" dur="500"/>
                                        <p:tgtEl>
                                          <p:spTgt spid="1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3"/>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4000">
                <a:solidFill>
                  <a:srgbClr val="266F8B"/>
                </a:solidFill>
                <a:latin typeface="Calibri"/>
                <a:ea typeface="Calibri"/>
                <a:cs typeface="Calibri"/>
                <a:sym typeface="Calibri"/>
              </a:rPr>
              <a:t>Outline</a:t>
            </a:r>
            <a:endParaRPr sz="4000">
              <a:solidFill>
                <a:srgbClr val="266F8B"/>
              </a:solidFill>
              <a:latin typeface="Calibri"/>
              <a:ea typeface="Calibri"/>
              <a:cs typeface="Calibri"/>
              <a:sym typeface="Calibri"/>
            </a:endParaRPr>
          </a:p>
        </p:txBody>
      </p:sp>
      <p:sp>
        <p:nvSpPr>
          <p:cNvPr id="124" name="Google Shape;124;p3"/>
          <p:cNvSpPr txBox="1">
            <a:spLocks noGrp="1"/>
          </p:cNvSpPr>
          <p:nvPr>
            <p:ph type="body" idx="1"/>
          </p:nvPr>
        </p:nvSpPr>
        <p:spPr>
          <a:xfrm>
            <a:off x="331079" y="1600200"/>
            <a:ext cx="8970579" cy="4530725"/>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SzPts val="1800"/>
              <a:buChar char="🞐"/>
            </a:pPr>
            <a:r>
              <a:rPr lang="en-US" sz="2400" dirty="0">
                <a:solidFill>
                  <a:schemeClr val="tx1">
                    <a:lumMod val="50000"/>
                    <a:lumOff val="50000"/>
                  </a:schemeClr>
                </a:solidFill>
                <a:latin typeface="Calibri"/>
                <a:ea typeface="Calibri"/>
                <a:cs typeface="Calibri"/>
                <a:sym typeface="Calibri"/>
              </a:rPr>
              <a:t>Abstract</a:t>
            </a:r>
          </a:p>
          <a:p>
            <a:pPr marL="342900" lvl="0" indent="-371475">
              <a:lnSpc>
                <a:spcPct val="150000"/>
              </a:lnSpc>
              <a:spcBef>
                <a:spcPts val="480"/>
              </a:spcBef>
              <a:buClr>
                <a:srgbClr val="A5A5A5"/>
              </a:buClr>
              <a:buSzPts val="1800"/>
            </a:pPr>
            <a:r>
              <a:rPr lang="en-US" sz="2400" dirty="0">
                <a:solidFill>
                  <a:schemeClr val="tx1">
                    <a:lumMod val="50000"/>
                    <a:lumOff val="50000"/>
                  </a:schemeClr>
                </a:solidFill>
                <a:latin typeface="Calibri"/>
                <a:ea typeface="Calibri"/>
                <a:cs typeface="Calibri"/>
                <a:sym typeface="Calibri"/>
              </a:rPr>
              <a:t>Background: A Brief History of Microprocessor</a:t>
            </a:r>
            <a:r>
              <a:rPr lang="en-US" altLang="zh-CN" sz="2400" dirty="0">
                <a:solidFill>
                  <a:schemeClr val="tx1">
                    <a:lumMod val="50000"/>
                    <a:lumOff val="50000"/>
                  </a:schemeClr>
                </a:solidFill>
                <a:latin typeface="Calibri"/>
                <a:ea typeface="Calibri"/>
                <a:cs typeface="Calibri"/>
                <a:sym typeface="Calibri"/>
              </a:rPr>
              <a:t>s &amp;</a:t>
            </a:r>
            <a:r>
              <a:rPr lang="zh-CN" altLang="en-US" sz="2400" dirty="0">
                <a:solidFill>
                  <a:schemeClr val="tx1">
                    <a:lumMod val="50000"/>
                    <a:lumOff val="50000"/>
                  </a:schemeClr>
                </a:solidFill>
                <a:latin typeface="Calibri"/>
                <a:ea typeface="Calibri"/>
                <a:cs typeface="Calibri"/>
                <a:sym typeface="Calibri"/>
              </a:rPr>
              <a:t> </a:t>
            </a:r>
            <a:r>
              <a:rPr lang="en-US" sz="2400" dirty="0">
                <a:solidFill>
                  <a:schemeClr val="tx1">
                    <a:lumMod val="50000"/>
                    <a:lumOff val="50000"/>
                  </a:schemeClr>
                </a:solidFill>
                <a:latin typeface="Calibri"/>
                <a:ea typeface="Calibri"/>
                <a:cs typeface="Calibri"/>
                <a:sym typeface="Calibri"/>
              </a:rPr>
              <a:t>Intel</a:t>
            </a:r>
          </a:p>
          <a:p>
            <a:pPr marL="342900" lvl="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for</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the</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Early</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x86</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Processors</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(1970s</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to</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1980s)</a:t>
            </a:r>
          </a:p>
          <a:p>
            <a:pPr marL="342900" lvl="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The</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386</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(1985)</a:t>
            </a:r>
            <a:r>
              <a:rPr lang="zh-CN" altLang="en-US" sz="2400" dirty="0">
                <a:solidFill>
                  <a:schemeClr val="tx1">
                    <a:lumMod val="50000"/>
                    <a:lumOff val="50000"/>
                  </a:schemeClr>
                </a:solidFill>
                <a:latin typeface="Calibri"/>
                <a:ea typeface="Calibri"/>
                <a:cs typeface="Calibri"/>
                <a:sym typeface="Calibri"/>
              </a:rPr>
              <a:t> </a:t>
            </a:r>
            <a:endParaRPr lang="en-US" altLang="zh-CN" sz="2400" dirty="0">
              <a:solidFill>
                <a:schemeClr val="tx1">
                  <a:lumMod val="50000"/>
                  <a:lumOff val="50000"/>
                </a:schemeClr>
              </a:solidFill>
              <a:latin typeface="Calibri"/>
              <a:ea typeface="Calibri"/>
              <a:cs typeface="Calibri"/>
              <a:sym typeface="Calibri"/>
            </a:endParaRPr>
          </a:p>
          <a:p>
            <a:pPr marL="34290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The</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486</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(1989)</a:t>
            </a:r>
            <a:r>
              <a:rPr lang="zh-CN" altLang="en-US" sz="2400" dirty="0">
                <a:solidFill>
                  <a:schemeClr val="tx1">
                    <a:lumMod val="50000"/>
                    <a:lumOff val="50000"/>
                  </a:schemeClr>
                </a:solidFill>
                <a:latin typeface="Calibri"/>
                <a:ea typeface="Calibri"/>
                <a:cs typeface="Calibri"/>
                <a:sym typeface="Calibri"/>
              </a:rPr>
              <a:t> </a:t>
            </a:r>
            <a:endParaRPr lang="en-US" altLang="zh-CN" sz="2400" dirty="0">
              <a:solidFill>
                <a:schemeClr val="tx1">
                  <a:lumMod val="50000"/>
                  <a:lumOff val="50000"/>
                </a:schemeClr>
              </a:solidFill>
              <a:latin typeface="Calibri"/>
              <a:ea typeface="Calibri"/>
              <a:cs typeface="Calibri"/>
              <a:sym typeface="Calibri"/>
            </a:endParaRPr>
          </a:p>
          <a:p>
            <a:pPr marL="342900" indent="-371475">
              <a:lnSpc>
                <a:spcPct val="150000"/>
              </a:lnSpc>
              <a:spcBef>
                <a:spcPts val="480"/>
              </a:spcBef>
              <a:buClr>
                <a:srgbClr val="A5A5A5"/>
              </a:buClr>
              <a:buSzPts val="1800"/>
            </a:pPr>
            <a:r>
              <a:rPr lang="en-US" altLang="zh-CN" sz="2400" dirty="0">
                <a:solidFill>
                  <a:schemeClr val="accent6"/>
                </a:solidFill>
                <a:latin typeface="Calibri"/>
                <a:ea typeface="Calibri"/>
                <a:cs typeface="Calibri"/>
                <a:sym typeface="Calibri"/>
              </a:rPr>
              <a:t>Design</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Environment</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for</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Pentium</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Processors</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(1993)</a:t>
            </a:r>
          </a:p>
          <a:p>
            <a:pPr marL="34290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Discussion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&amp;</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Trends</a:t>
            </a:r>
          </a:p>
          <a:p>
            <a:pPr marL="342900" lvl="0" indent="-371475">
              <a:spcBef>
                <a:spcPts val="480"/>
              </a:spcBef>
              <a:buClr>
                <a:srgbClr val="A5A5A5"/>
              </a:buClr>
              <a:buSzPts val="1800"/>
            </a:pPr>
            <a:endParaRPr lang="en-US" sz="2400" dirty="0">
              <a:solidFill>
                <a:srgbClr val="A5A5A5"/>
              </a:solidFill>
              <a:latin typeface="Calibri"/>
              <a:ea typeface="Calibri"/>
              <a:cs typeface="Calibri"/>
              <a:sym typeface="Calibri"/>
            </a:endParaRPr>
          </a:p>
          <a:p>
            <a:pPr marL="0" lvl="0" indent="0" algn="l" rtl="0">
              <a:spcBef>
                <a:spcPts val="480"/>
              </a:spcBef>
              <a:spcAft>
                <a:spcPts val="0"/>
              </a:spcAft>
              <a:buClr>
                <a:srgbClr val="A5A5A5"/>
              </a:buClr>
              <a:buSzPts val="1800"/>
              <a:buNone/>
            </a:pPr>
            <a:endParaRPr lang="en-US" sz="2400" dirty="0">
              <a:solidFill>
                <a:srgbClr val="A5A5A5"/>
              </a:solidFill>
              <a:latin typeface="Calibri"/>
              <a:ea typeface="Calibri"/>
              <a:cs typeface="Calibri"/>
              <a:sym typeface="Calibri"/>
            </a:endParaRPr>
          </a:p>
        </p:txBody>
      </p:sp>
      <p:sp>
        <p:nvSpPr>
          <p:cNvPr id="125" name="Google Shape;125;p3"/>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28</a:t>
            </a:fld>
            <a:endParaRPr/>
          </a:p>
        </p:txBody>
      </p:sp>
    </p:spTree>
    <p:extLst>
      <p:ext uri="{BB962C8B-B14F-4D97-AF65-F5344CB8AC3E}">
        <p14:creationId xmlns:p14="http://schemas.microsoft.com/office/powerpoint/2010/main" val="1709932173"/>
      </p:ext>
    </p:extLst>
  </p:cSld>
  <p:clrMapOvr>
    <a:masterClrMapping/>
  </p:clrMapOvr>
  <p:transition spd="med">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29</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lvl="0"/>
            <a:br>
              <a:rPr lang="en-US" sz="3600" dirty="0">
                <a:latin typeface="Calibri"/>
                <a:ea typeface="Calibri"/>
                <a:cs typeface="Calibri"/>
                <a:sym typeface="Calibri"/>
              </a:rPr>
            </a:br>
            <a:r>
              <a:rPr lang="en-US" sz="4000" dirty="0">
                <a:solidFill>
                  <a:srgbClr val="266F8B"/>
                </a:solidFill>
                <a:latin typeface="Calibri"/>
                <a:ea typeface="Calibri"/>
                <a:cs typeface="Calibri"/>
                <a:sym typeface="Calibri"/>
              </a:rPr>
              <a:t>Design Environment for </a:t>
            </a:r>
            <a:br>
              <a:rPr lang="en-US" sz="4000" dirty="0">
                <a:solidFill>
                  <a:srgbClr val="266F8B"/>
                </a:solidFill>
                <a:latin typeface="Calibri"/>
                <a:ea typeface="Calibri"/>
                <a:cs typeface="Calibri"/>
                <a:sym typeface="Calibri"/>
              </a:rPr>
            </a:br>
            <a:r>
              <a:rPr lang="en-US" sz="4000" dirty="0">
                <a:solidFill>
                  <a:srgbClr val="266F8B"/>
                </a:solidFill>
                <a:latin typeface="Calibri"/>
                <a:ea typeface="Calibri"/>
                <a:cs typeface="Calibri"/>
                <a:sym typeface="Calibri"/>
              </a:rPr>
              <a:t>Pentium Processors</a:t>
            </a:r>
            <a:endParaRPr sz="3400" dirty="0">
              <a:solidFill>
                <a:srgbClr val="266F8B"/>
              </a:solidFill>
              <a:latin typeface="Calibri"/>
              <a:ea typeface="Calibri"/>
              <a:cs typeface="Calibri"/>
              <a:sym typeface="Calibri"/>
            </a:endParaRPr>
          </a:p>
        </p:txBody>
      </p:sp>
      <p:sp>
        <p:nvSpPr>
          <p:cNvPr id="13" name="Google Shape;131;p4">
            <a:extLst>
              <a:ext uri="{FF2B5EF4-FFF2-40B4-BE49-F238E27FC236}">
                <a16:creationId xmlns:a16="http://schemas.microsoft.com/office/drawing/2014/main" id="{C180457D-4037-EF4E-B4E9-8F8B401623A8}"/>
              </a:ext>
            </a:extLst>
          </p:cNvPr>
          <p:cNvSpPr txBox="1">
            <a:spLocks noGrp="1"/>
          </p:cNvSpPr>
          <p:nvPr>
            <p:ph type="body" idx="1"/>
          </p:nvPr>
        </p:nvSpPr>
        <p:spPr>
          <a:xfrm>
            <a:off x="457200" y="1500492"/>
            <a:ext cx="8256531" cy="3410447"/>
          </a:xfrm>
          <a:prstGeom prst="rect">
            <a:avLst/>
          </a:prstGeom>
          <a:noFill/>
          <a:ln>
            <a:noFill/>
          </a:ln>
        </p:spPr>
        <p:txBody>
          <a:bodyPr spcFirstLastPara="1" wrap="square" lIns="91425" tIns="45700" rIns="91425" bIns="45700" anchor="t" anchorCtr="0">
            <a:noAutofit/>
          </a:bodyPr>
          <a:lstStyle/>
          <a:p>
            <a:pPr marL="342900" indent="-361950">
              <a:lnSpc>
                <a:spcPct val="125000"/>
              </a:lnSpc>
              <a:spcBef>
                <a:spcPts val="0"/>
              </a:spcBef>
              <a:buSzPts val="1650"/>
              <a:buFont typeface="Wingdings" pitchFamily="2" charset="2"/>
              <a:buChar char="v"/>
            </a:pPr>
            <a:r>
              <a:rPr lang="en-US" sz="2000" i="1" dirty="0">
                <a:solidFill>
                  <a:schemeClr val="accent6"/>
                </a:solidFill>
                <a:latin typeface="Calibri"/>
                <a:ea typeface="Calibri"/>
                <a:cs typeface="Calibri"/>
                <a:sym typeface="Calibri"/>
              </a:rPr>
              <a:t>The first Pentium was a superscalar microprocessor design,</a:t>
            </a:r>
            <a:r>
              <a:rPr lang="en-US" sz="2000" dirty="0">
                <a:latin typeface="Calibri"/>
                <a:ea typeface="Calibri"/>
                <a:cs typeface="Calibri"/>
                <a:sym typeface="Calibri"/>
              </a:rPr>
              <a:t> and the microarchitecture included new features like microcode-based instructions, a 64-bit fast external data bus, and a completely revamped floating-point unit with unprecedented levels of performance.</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At 3.1 million transistors, the Pentium required stronger EDA capabilities. </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The Pentium design automation (DA) team continued a very deep and effective interaction with </a:t>
            </a:r>
            <a:r>
              <a:rPr lang="en-US" sz="2000" i="1" dirty="0">
                <a:solidFill>
                  <a:schemeClr val="accent6"/>
                </a:solidFill>
                <a:latin typeface="Calibri"/>
                <a:ea typeface="Calibri"/>
                <a:cs typeface="Calibri"/>
                <a:sym typeface="Calibri"/>
              </a:rPr>
              <a:t>Alberto, Richard Newton,</a:t>
            </a:r>
            <a:r>
              <a:rPr lang="en-US" sz="2000" dirty="0">
                <a:latin typeface="Calibri"/>
                <a:ea typeface="Calibri"/>
                <a:cs typeface="Calibri"/>
                <a:sym typeface="Calibri"/>
              </a:rPr>
              <a:t> and the rest of the Berkeley team. </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As a result, Alberto’s group codeveloped logic synthesis programs for the Pentium DA team. </a:t>
            </a: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0" lvl="0" indent="0">
              <a:spcBef>
                <a:spcPts val="0"/>
              </a:spcBef>
              <a:buSzPts val="1650"/>
              <a:buNone/>
            </a:pPr>
            <a:endParaRPr lang="en-US" sz="2200" dirty="0">
              <a:latin typeface="Calibri"/>
              <a:cs typeface="Calibri"/>
              <a:sym typeface="Calibri"/>
            </a:endParaRPr>
          </a:p>
          <a:p>
            <a:pPr marL="342900" lvl="0" indent="-361950">
              <a:spcBef>
                <a:spcPts val="0"/>
              </a:spcBef>
              <a:buSzPts val="1650"/>
            </a:pPr>
            <a:endParaRPr dirty="0"/>
          </a:p>
        </p:txBody>
      </p:sp>
    </p:spTree>
    <p:extLst>
      <p:ext uri="{BB962C8B-B14F-4D97-AF65-F5344CB8AC3E}">
        <p14:creationId xmlns:p14="http://schemas.microsoft.com/office/powerpoint/2010/main" val="195115119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3">
                                            <p:txEl>
                                              <p:pRg st="2" end="2"/>
                                            </p:txEl>
                                          </p:spTgt>
                                        </p:tgtEl>
                                        <p:attrNameLst>
                                          <p:attrName>style.visibility</p:attrName>
                                        </p:attrNameLst>
                                      </p:cBhvr>
                                      <p:to>
                                        <p:strVal val="visible"/>
                                      </p:to>
                                    </p:set>
                                    <p:animEffect transition="in" filter="blinds(horizontal)">
                                      <p:cBhvr>
                                        <p:cTn id="7" dur="500"/>
                                        <p:tgtEl>
                                          <p:spTgt spid="1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3">
                                            <p:txEl>
                                              <p:pRg st="4" end="4"/>
                                            </p:txEl>
                                          </p:spTgt>
                                        </p:tgtEl>
                                        <p:attrNameLst>
                                          <p:attrName>style.visibility</p:attrName>
                                        </p:attrNameLst>
                                      </p:cBhvr>
                                      <p:to>
                                        <p:strVal val="visible"/>
                                      </p:to>
                                    </p:set>
                                    <p:animEffect transition="in" filter="blinds(horizontal)">
                                      <p:cBhvr>
                                        <p:cTn id="12" dur="500"/>
                                        <p:tgtEl>
                                          <p:spTgt spid="1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3">
                                            <p:txEl>
                                              <p:pRg st="6" end="6"/>
                                            </p:txEl>
                                          </p:spTgt>
                                        </p:tgtEl>
                                        <p:attrNameLst>
                                          <p:attrName>style.visibility</p:attrName>
                                        </p:attrNameLst>
                                      </p:cBhvr>
                                      <p:to>
                                        <p:strVal val="visible"/>
                                      </p:to>
                                    </p:set>
                                    <p:animEffect transition="in" filter="blinds(horizontal)">
                                      <p:cBhvr>
                                        <p:cTn id="17" dur="500"/>
                                        <p:tgtEl>
                                          <p:spTgt spid="1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4"/>
          <p:cNvSpPr txBox="1">
            <a:spLocks noGrp="1"/>
          </p:cNvSpPr>
          <p:nvPr>
            <p:ph type="body" idx="1"/>
          </p:nvPr>
        </p:nvSpPr>
        <p:spPr>
          <a:xfrm>
            <a:off x="457200" y="1454547"/>
            <a:ext cx="8713731" cy="4824536"/>
          </a:xfrm>
          <a:prstGeom prst="rect">
            <a:avLst/>
          </a:prstGeom>
          <a:noFill/>
          <a:ln>
            <a:noFill/>
          </a:ln>
        </p:spPr>
        <p:txBody>
          <a:bodyPr spcFirstLastPara="1" wrap="square" lIns="91425" tIns="45700" rIns="91425" bIns="45700" anchor="t" anchorCtr="0">
            <a:noAutofit/>
          </a:bodyPr>
          <a:lstStyle/>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This </a:t>
            </a:r>
            <a:r>
              <a:rPr lang="en-US" altLang="zh-CN" sz="2000" dirty="0">
                <a:latin typeface="Calibri"/>
                <a:ea typeface="Calibri"/>
                <a:cs typeface="Calibri"/>
                <a:sym typeface="Calibri"/>
              </a:rPr>
              <a:t>paper</a:t>
            </a:r>
            <a:r>
              <a:rPr lang="en-US" sz="2000" dirty="0">
                <a:latin typeface="Calibri"/>
                <a:ea typeface="Calibri"/>
                <a:cs typeface="Calibri"/>
                <a:sym typeface="Calibri"/>
              </a:rPr>
              <a:t> is the story of the </a:t>
            </a:r>
            <a:r>
              <a:rPr lang="en-US" sz="2000" i="1" dirty="0">
                <a:solidFill>
                  <a:schemeClr val="accent6"/>
                </a:solidFill>
                <a:latin typeface="Calibri"/>
                <a:ea typeface="Calibri"/>
                <a:cs typeface="Calibri"/>
                <a:sym typeface="Calibri"/>
              </a:rPr>
              <a:t>coevolution of design methodologies, practices, and CAD tools in Intel’s design environment </a:t>
            </a:r>
            <a:r>
              <a:rPr lang="en-US" sz="2000" dirty="0">
                <a:latin typeface="Calibri"/>
                <a:ea typeface="Calibri"/>
                <a:cs typeface="Calibri"/>
                <a:sym typeface="Calibri"/>
              </a:rPr>
              <a:t>as it coped with increasing complexity in the turbulent 1980s and up through recent years.</a:t>
            </a:r>
          </a:p>
          <a:p>
            <a:pPr marL="0" lvl="0" indent="0">
              <a:spcBef>
                <a:spcPts val="0"/>
              </a:spcBef>
              <a:buSzPts val="1650"/>
              <a:buNone/>
            </a:pPr>
            <a:endParaRPr lang="en-US" sz="2000" dirty="0">
              <a:latin typeface="Calibri"/>
              <a:ea typeface="Calibri"/>
              <a:cs typeface="Calibri"/>
              <a:sym typeface="Calibri"/>
            </a:endParaRP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0" lvl="0" indent="0">
              <a:spcBef>
                <a:spcPts val="0"/>
              </a:spcBef>
              <a:buSzPts val="1650"/>
              <a:buNone/>
            </a:pPr>
            <a:endParaRPr lang="en-US" sz="2200" dirty="0">
              <a:latin typeface="Calibri"/>
              <a:cs typeface="Calibri"/>
              <a:sym typeface="Calibri"/>
            </a:endParaRPr>
          </a:p>
          <a:p>
            <a:pPr marL="342900" lvl="0" indent="-361950">
              <a:spcBef>
                <a:spcPts val="0"/>
              </a:spcBef>
              <a:buSzPts val="1650"/>
            </a:pPr>
            <a:endParaRPr dirty="0"/>
          </a:p>
        </p:txBody>
      </p:sp>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3</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br>
              <a:rPr lang="en-US" sz="3600" dirty="0">
                <a:latin typeface="Calibri"/>
                <a:ea typeface="Calibri"/>
                <a:cs typeface="Calibri"/>
                <a:sym typeface="Calibri"/>
              </a:rPr>
            </a:br>
            <a:r>
              <a:rPr lang="en-US" altLang="zh-CN" sz="4000" dirty="0">
                <a:solidFill>
                  <a:srgbClr val="266F8B"/>
                </a:solidFill>
                <a:latin typeface="Calibri"/>
                <a:ea typeface="Calibri"/>
                <a:cs typeface="Calibri"/>
                <a:sym typeface="Calibri"/>
              </a:rPr>
              <a:t>Abstract</a:t>
            </a:r>
            <a:endParaRPr sz="3400" dirty="0">
              <a:solidFill>
                <a:srgbClr val="266F8B"/>
              </a:solidFill>
              <a:latin typeface="Calibri"/>
              <a:ea typeface="Calibri"/>
              <a:cs typeface="Calibri"/>
              <a:sym typeface="Calibri"/>
            </a:endParaRPr>
          </a:p>
        </p:txBody>
      </p:sp>
      <p:pic>
        <p:nvPicPr>
          <p:cNvPr id="4" name="Picture 3" descr="Table&#10;&#10;Description automatically generated">
            <a:extLst>
              <a:ext uri="{FF2B5EF4-FFF2-40B4-BE49-F238E27FC236}">
                <a16:creationId xmlns:a16="http://schemas.microsoft.com/office/drawing/2014/main" id="{BDE230C3-E2DC-FE41-92CD-15A1DB076215}"/>
              </a:ext>
            </a:extLst>
          </p:cNvPr>
          <p:cNvPicPr>
            <a:picLocks noChangeAspect="1"/>
          </p:cNvPicPr>
          <p:nvPr/>
        </p:nvPicPr>
        <p:blipFill rotWithShape="1">
          <a:blip r:embed="rId3"/>
          <a:srcRect t="3875"/>
          <a:stretch/>
        </p:blipFill>
        <p:spPr>
          <a:xfrm>
            <a:off x="457200" y="2711302"/>
            <a:ext cx="8472637" cy="3195510"/>
          </a:xfrm>
          <a:prstGeom prst="rect">
            <a:avLst/>
          </a:prstGeom>
        </p:spPr>
      </p:pic>
      <p:sp>
        <p:nvSpPr>
          <p:cNvPr id="5" name="TextBox 4">
            <a:extLst>
              <a:ext uri="{FF2B5EF4-FFF2-40B4-BE49-F238E27FC236}">
                <a16:creationId xmlns:a16="http://schemas.microsoft.com/office/drawing/2014/main" id="{7E7F3A20-73E7-4247-9B9D-EE2B45B9B7DF}"/>
              </a:ext>
            </a:extLst>
          </p:cNvPr>
          <p:cNvSpPr txBox="1"/>
          <p:nvPr/>
        </p:nvSpPr>
        <p:spPr>
          <a:xfrm>
            <a:off x="457200" y="5906812"/>
            <a:ext cx="8472637" cy="492443"/>
          </a:xfrm>
          <a:prstGeom prst="rect">
            <a:avLst/>
          </a:prstGeom>
          <a:noFill/>
        </p:spPr>
        <p:txBody>
          <a:bodyPr wrap="square" rtlCol="0">
            <a:spAutoFit/>
          </a:bodyPr>
          <a:lstStyle/>
          <a:p>
            <a:pPr algn="ctr"/>
            <a:r>
              <a:rPr lang="en-US" altLang="zh-CN" dirty="0"/>
              <a:t>Table</a:t>
            </a:r>
            <a:r>
              <a:rPr lang="zh-CN" altLang="en-US" dirty="0"/>
              <a:t> </a:t>
            </a:r>
            <a:r>
              <a:rPr lang="en-US" altLang="zh-CN" dirty="0"/>
              <a:t>1.</a:t>
            </a:r>
            <a:r>
              <a:rPr lang="zh-CN" altLang="en-US" dirty="0"/>
              <a:t> </a:t>
            </a:r>
            <a:r>
              <a:rPr lang="en-US" altLang="zh-CN" dirty="0"/>
              <a:t>Intel</a:t>
            </a:r>
            <a:r>
              <a:rPr lang="zh-CN" altLang="en-US" dirty="0"/>
              <a:t> </a:t>
            </a:r>
            <a:r>
              <a:rPr lang="en-US" altLang="zh-CN" dirty="0"/>
              <a:t>Processors,</a:t>
            </a:r>
            <a:r>
              <a:rPr lang="zh-CN" altLang="en-US" dirty="0"/>
              <a:t> </a:t>
            </a:r>
            <a:r>
              <a:rPr lang="en-US" altLang="zh-CN" dirty="0"/>
              <a:t>1971-1993</a:t>
            </a:r>
          </a:p>
          <a:p>
            <a:r>
              <a:rPr lang="en-US" altLang="zh-CN" sz="1200" dirty="0"/>
              <a:t>Image Source</a:t>
            </a:r>
            <a:r>
              <a:rPr lang="en-US" altLang="zh-CN" sz="1200" dirty="0">
                <a:latin typeface="Arial" panose="020B0604020202020204" pitchFamily="34" charset="0"/>
                <a:cs typeface="Arial" panose="020B0604020202020204" pitchFamily="34" charset="0"/>
              </a:rPr>
              <a:t>:</a:t>
            </a:r>
            <a:r>
              <a:rPr lang="zh-CN" alt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ea typeface="Calibri"/>
                <a:cs typeface="Arial" panose="020B0604020202020204" pitchFamily="34" charset="0"/>
                <a:sym typeface="Calibri"/>
              </a:rPr>
              <a:t>Gelsinger</a:t>
            </a:r>
            <a:r>
              <a:rPr lang="en-US" sz="1200" dirty="0">
                <a:latin typeface="Arial" panose="020B0604020202020204" pitchFamily="34" charset="0"/>
                <a:ea typeface="Calibri"/>
                <a:cs typeface="Arial" panose="020B0604020202020204" pitchFamily="34" charset="0"/>
                <a:sym typeface="Calibri"/>
              </a:rPr>
              <a:t>, Patrick, et al. “Such a CAD!.” </a:t>
            </a:r>
            <a:r>
              <a:rPr lang="en-US" sz="1200" i="1" dirty="0">
                <a:latin typeface="Arial" panose="020B0604020202020204" pitchFamily="34" charset="0"/>
                <a:ea typeface="Calibri"/>
                <a:cs typeface="Arial" panose="020B0604020202020204" pitchFamily="34" charset="0"/>
                <a:sym typeface="Calibri"/>
              </a:rPr>
              <a:t>IEEE Solid-State Circuits Magazine </a:t>
            </a:r>
            <a:r>
              <a:rPr lang="en-US" sz="1200" dirty="0">
                <a:latin typeface="Arial" panose="020B0604020202020204" pitchFamily="34" charset="0"/>
                <a:ea typeface="Calibri"/>
                <a:cs typeface="Arial" panose="020B0604020202020204" pitchFamily="34" charset="0"/>
                <a:sym typeface="Calibri"/>
              </a:rPr>
              <a:t>2.3 (2010): 32-43.</a:t>
            </a:r>
          </a:p>
        </p:txBody>
      </p:sp>
    </p:spTree>
    <p:extLst>
      <p:ext uri="{BB962C8B-B14F-4D97-AF65-F5344CB8AC3E}">
        <p14:creationId xmlns:p14="http://schemas.microsoft.com/office/powerpoint/2010/main" val="1424506364"/>
      </p:ext>
    </p:extLst>
  </p:cSld>
  <p:clrMapOvr>
    <a:masterClrMapping/>
  </p:clrMapOvr>
  <p:transition spd="med">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3"/>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4000">
                <a:solidFill>
                  <a:srgbClr val="266F8B"/>
                </a:solidFill>
                <a:latin typeface="Calibri"/>
                <a:ea typeface="Calibri"/>
                <a:cs typeface="Calibri"/>
                <a:sym typeface="Calibri"/>
              </a:rPr>
              <a:t>Outline</a:t>
            </a:r>
            <a:endParaRPr sz="4000">
              <a:solidFill>
                <a:srgbClr val="266F8B"/>
              </a:solidFill>
              <a:latin typeface="Calibri"/>
              <a:ea typeface="Calibri"/>
              <a:cs typeface="Calibri"/>
              <a:sym typeface="Calibri"/>
            </a:endParaRPr>
          </a:p>
        </p:txBody>
      </p:sp>
      <p:sp>
        <p:nvSpPr>
          <p:cNvPr id="124" name="Google Shape;124;p3"/>
          <p:cNvSpPr txBox="1">
            <a:spLocks noGrp="1"/>
          </p:cNvSpPr>
          <p:nvPr>
            <p:ph type="body" idx="1"/>
          </p:nvPr>
        </p:nvSpPr>
        <p:spPr>
          <a:xfrm>
            <a:off x="331079" y="1600200"/>
            <a:ext cx="8970579" cy="4530725"/>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SzPts val="1800"/>
              <a:buChar char="🞐"/>
            </a:pPr>
            <a:r>
              <a:rPr lang="en-US" sz="2400" dirty="0">
                <a:solidFill>
                  <a:schemeClr val="tx1">
                    <a:lumMod val="50000"/>
                    <a:lumOff val="50000"/>
                  </a:schemeClr>
                </a:solidFill>
                <a:latin typeface="Calibri"/>
                <a:ea typeface="Calibri"/>
                <a:cs typeface="Calibri"/>
                <a:sym typeface="Calibri"/>
              </a:rPr>
              <a:t>Abstract</a:t>
            </a:r>
          </a:p>
          <a:p>
            <a:pPr marL="342900" lvl="0" indent="-371475">
              <a:lnSpc>
                <a:spcPct val="150000"/>
              </a:lnSpc>
              <a:spcBef>
                <a:spcPts val="480"/>
              </a:spcBef>
              <a:buClr>
                <a:srgbClr val="A5A5A5"/>
              </a:buClr>
              <a:buSzPts val="1800"/>
            </a:pPr>
            <a:r>
              <a:rPr lang="en-US" sz="2400" dirty="0">
                <a:solidFill>
                  <a:schemeClr val="tx1">
                    <a:lumMod val="50000"/>
                    <a:lumOff val="50000"/>
                  </a:schemeClr>
                </a:solidFill>
                <a:latin typeface="Calibri"/>
                <a:ea typeface="Calibri"/>
                <a:cs typeface="Calibri"/>
                <a:sym typeface="Calibri"/>
              </a:rPr>
              <a:t>Background: A Brief History of Microprocessor</a:t>
            </a:r>
            <a:r>
              <a:rPr lang="en-US" altLang="zh-CN" sz="2400" dirty="0">
                <a:solidFill>
                  <a:schemeClr val="tx1">
                    <a:lumMod val="50000"/>
                    <a:lumOff val="50000"/>
                  </a:schemeClr>
                </a:solidFill>
                <a:latin typeface="Calibri"/>
                <a:ea typeface="Calibri"/>
                <a:cs typeface="Calibri"/>
                <a:sym typeface="Calibri"/>
              </a:rPr>
              <a:t>s &amp;</a:t>
            </a:r>
            <a:r>
              <a:rPr lang="zh-CN" altLang="en-US" sz="2400" dirty="0">
                <a:solidFill>
                  <a:schemeClr val="tx1">
                    <a:lumMod val="50000"/>
                    <a:lumOff val="50000"/>
                  </a:schemeClr>
                </a:solidFill>
                <a:latin typeface="Calibri"/>
                <a:ea typeface="Calibri"/>
                <a:cs typeface="Calibri"/>
                <a:sym typeface="Calibri"/>
              </a:rPr>
              <a:t> </a:t>
            </a:r>
            <a:r>
              <a:rPr lang="en-US" sz="2400" dirty="0">
                <a:solidFill>
                  <a:schemeClr val="tx1">
                    <a:lumMod val="50000"/>
                    <a:lumOff val="50000"/>
                  </a:schemeClr>
                </a:solidFill>
                <a:latin typeface="Calibri"/>
                <a:ea typeface="Calibri"/>
                <a:cs typeface="Calibri"/>
                <a:sym typeface="Calibri"/>
              </a:rPr>
              <a:t>Intel</a:t>
            </a:r>
          </a:p>
          <a:p>
            <a:pPr marL="342900" lvl="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for</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the</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Early</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x86</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Processors</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(1970s</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to</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1980s)</a:t>
            </a:r>
          </a:p>
          <a:p>
            <a:pPr marL="342900" lvl="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The</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386</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(1985)</a:t>
            </a:r>
            <a:r>
              <a:rPr lang="zh-CN" altLang="en-US" sz="2400" dirty="0">
                <a:solidFill>
                  <a:schemeClr val="tx1">
                    <a:lumMod val="50000"/>
                    <a:lumOff val="50000"/>
                  </a:schemeClr>
                </a:solidFill>
                <a:latin typeface="Calibri"/>
                <a:ea typeface="Calibri"/>
                <a:cs typeface="Calibri"/>
                <a:sym typeface="Calibri"/>
              </a:rPr>
              <a:t> </a:t>
            </a:r>
            <a:endParaRPr lang="en-US" altLang="zh-CN" sz="2400" dirty="0">
              <a:solidFill>
                <a:schemeClr val="tx1">
                  <a:lumMod val="50000"/>
                  <a:lumOff val="50000"/>
                </a:schemeClr>
              </a:solidFill>
              <a:latin typeface="Calibri"/>
              <a:ea typeface="Calibri"/>
              <a:cs typeface="Calibri"/>
              <a:sym typeface="Calibri"/>
            </a:endParaRPr>
          </a:p>
          <a:p>
            <a:pPr marL="34290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The</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486</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(1989)</a:t>
            </a:r>
            <a:r>
              <a:rPr lang="zh-CN" altLang="en-US" sz="2400" dirty="0">
                <a:solidFill>
                  <a:schemeClr val="tx1">
                    <a:lumMod val="50000"/>
                    <a:lumOff val="50000"/>
                  </a:schemeClr>
                </a:solidFill>
                <a:latin typeface="Calibri"/>
                <a:ea typeface="Calibri"/>
                <a:cs typeface="Calibri"/>
                <a:sym typeface="Calibri"/>
              </a:rPr>
              <a:t> </a:t>
            </a:r>
            <a:endParaRPr lang="en-US" altLang="zh-CN" sz="2400" dirty="0">
              <a:solidFill>
                <a:schemeClr val="tx1">
                  <a:lumMod val="50000"/>
                  <a:lumOff val="50000"/>
                </a:schemeClr>
              </a:solidFill>
              <a:latin typeface="Calibri"/>
              <a:ea typeface="Calibri"/>
              <a:cs typeface="Calibri"/>
              <a:sym typeface="Calibri"/>
            </a:endParaRPr>
          </a:p>
          <a:p>
            <a:pPr marL="34290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for</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Pentium</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Processors</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(1993)</a:t>
            </a:r>
          </a:p>
          <a:p>
            <a:pPr marL="342900" indent="-371475">
              <a:lnSpc>
                <a:spcPct val="150000"/>
              </a:lnSpc>
              <a:spcBef>
                <a:spcPts val="480"/>
              </a:spcBef>
              <a:buClr>
                <a:srgbClr val="A5A5A5"/>
              </a:buClr>
              <a:buSzPts val="1800"/>
            </a:pPr>
            <a:r>
              <a:rPr lang="en-US" altLang="zh-CN" sz="2400" dirty="0">
                <a:solidFill>
                  <a:schemeClr val="accent6"/>
                </a:solidFill>
                <a:latin typeface="Calibri"/>
                <a:ea typeface="Calibri"/>
                <a:cs typeface="Calibri"/>
                <a:sym typeface="Calibri"/>
              </a:rPr>
              <a:t>Discussion</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&amp;</a:t>
            </a:r>
            <a:r>
              <a:rPr lang="zh-CN" altLang="en-US" sz="2400" dirty="0">
                <a:solidFill>
                  <a:schemeClr val="accent6"/>
                </a:solidFill>
                <a:latin typeface="Calibri"/>
                <a:ea typeface="Calibri"/>
                <a:cs typeface="Calibri"/>
                <a:sym typeface="Calibri"/>
              </a:rPr>
              <a:t> </a:t>
            </a:r>
            <a:r>
              <a:rPr lang="en-US" altLang="zh-CN" sz="2400" dirty="0">
                <a:solidFill>
                  <a:schemeClr val="accent6"/>
                </a:solidFill>
                <a:latin typeface="Calibri"/>
                <a:ea typeface="Calibri"/>
                <a:cs typeface="Calibri"/>
                <a:sym typeface="Calibri"/>
              </a:rPr>
              <a:t>Trends</a:t>
            </a:r>
          </a:p>
          <a:p>
            <a:pPr marL="342900" lvl="0" indent="-371475">
              <a:spcBef>
                <a:spcPts val="480"/>
              </a:spcBef>
              <a:buClr>
                <a:srgbClr val="A5A5A5"/>
              </a:buClr>
              <a:buSzPts val="1800"/>
            </a:pPr>
            <a:endParaRPr lang="en-US" sz="2400" dirty="0">
              <a:solidFill>
                <a:srgbClr val="A5A5A5"/>
              </a:solidFill>
              <a:latin typeface="Calibri"/>
              <a:ea typeface="Calibri"/>
              <a:cs typeface="Calibri"/>
              <a:sym typeface="Calibri"/>
            </a:endParaRPr>
          </a:p>
          <a:p>
            <a:pPr marL="0" lvl="0" indent="0" algn="l" rtl="0">
              <a:spcBef>
                <a:spcPts val="480"/>
              </a:spcBef>
              <a:spcAft>
                <a:spcPts val="0"/>
              </a:spcAft>
              <a:buClr>
                <a:srgbClr val="A5A5A5"/>
              </a:buClr>
              <a:buSzPts val="1800"/>
              <a:buNone/>
            </a:pPr>
            <a:endParaRPr lang="en-US" sz="2400" dirty="0">
              <a:solidFill>
                <a:srgbClr val="A5A5A5"/>
              </a:solidFill>
              <a:latin typeface="Calibri"/>
              <a:ea typeface="Calibri"/>
              <a:cs typeface="Calibri"/>
              <a:sym typeface="Calibri"/>
            </a:endParaRPr>
          </a:p>
        </p:txBody>
      </p:sp>
      <p:sp>
        <p:nvSpPr>
          <p:cNvPr id="125" name="Google Shape;125;p3"/>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30</a:t>
            </a:fld>
            <a:endParaRPr/>
          </a:p>
        </p:txBody>
      </p:sp>
    </p:spTree>
    <p:extLst>
      <p:ext uri="{BB962C8B-B14F-4D97-AF65-F5344CB8AC3E}">
        <p14:creationId xmlns:p14="http://schemas.microsoft.com/office/powerpoint/2010/main" val="212226403"/>
      </p:ext>
    </p:extLst>
  </p:cSld>
  <p:clrMapOvr>
    <a:masterClrMapping/>
  </p:clrMapOvr>
  <p:transition spd="med">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31</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lvl="0"/>
            <a:br>
              <a:rPr lang="en-US" sz="3600" dirty="0">
                <a:latin typeface="Calibri"/>
                <a:ea typeface="Calibri"/>
                <a:cs typeface="Calibri"/>
                <a:sym typeface="Calibri"/>
              </a:rPr>
            </a:br>
            <a:r>
              <a:rPr lang="en-US" sz="4000" dirty="0">
                <a:solidFill>
                  <a:srgbClr val="266F8B"/>
                </a:solidFill>
                <a:latin typeface="Calibri"/>
                <a:ea typeface="Calibri"/>
                <a:cs typeface="Calibri"/>
                <a:sym typeface="Calibri"/>
              </a:rPr>
              <a:t>Discussion &amp; Trends</a:t>
            </a:r>
            <a:endParaRPr sz="3400" dirty="0">
              <a:solidFill>
                <a:srgbClr val="266F8B"/>
              </a:solidFill>
              <a:latin typeface="Calibri"/>
              <a:ea typeface="Calibri"/>
              <a:cs typeface="Calibri"/>
              <a:sym typeface="Calibri"/>
            </a:endParaRPr>
          </a:p>
        </p:txBody>
      </p:sp>
      <p:sp>
        <p:nvSpPr>
          <p:cNvPr id="13" name="Google Shape;131;p4">
            <a:extLst>
              <a:ext uri="{FF2B5EF4-FFF2-40B4-BE49-F238E27FC236}">
                <a16:creationId xmlns:a16="http://schemas.microsoft.com/office/drawing/2014/main" id="{C180457D-4037-EF4E-B4E9-8F8B401623A8}"/>
              </a:ext>
            </a:extLst>
          </p:cNvPr>
          <p:cNvSpPr txBox="1">
            <a:spLocks noGrp="1"/>
          </p:cNvSpPr>
          <p:nvPr>
            <p:ph type="body" idx="1"/>
          </p:nvPr>
        </p:nvSpPr>
        <p:spPr>
          <a:xfrm>
            <a:off x="457200" y="1500492"/>
            <a:ext cx="8256531" cy="3410447"/>
          </a:xfrm>
          <a:prstGeom prst="rect">
            <a:avLst/>
          </a:prstGeom>
          <a:noFill/>
          <a:ln>
            <a:noFill/>
          </a:ln>
        </p:spPr>
        <p:txBody>
          <a:bodyPr spcFirstLastPara="1" wrap="square" lIns="91425" tIns="45700" rIns="91425" bIns="45700" anchor="t" anchorCtr="0">
            <a:noAutofit/>
          </a:bodyPr>
          <a:lstStyle/>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At each step of the CAD evolution, </a:t>
            </a:r>
            <a:r>
              <a:rPr lang="en-US" sz="2000" i="1" dirty="0">
                <a:solidFill>
                  <a:schemeClr val="accent6"/>
                </a:solidFill>
                <a:latin typeface="Calibri"/>
                <a:ea typeface="Calibri"/>
                <a:cs typeface="Calibri"/>
                <a:sym typeface="Calibri"/>
              </a:rPr>
              <a:t>higher productivity was enabled by increased automation, </a:t>
            </a:r>
            <a:r>
              <a:rPr lang="en-US" sz="2000" dirty="0">
                <a:latin typeface="Calibri"/>
                <a:ea typeface="Calibri"/>
                <a:cs typeface="Calibri"/>
                <a:sym typeface="Calibri"/>
              </a:rPr>
              <a:t>which leveraged increasing computational capacity, higher abstraction, higher regularity, more usage of hierarchy, and a more disciplined and restrictive methodology</a:t>
            </a:r>
          </a:p>
          <a:p>
            <a:pPr marL="800100" lvl="1" indent="-361950">
              <a:lnSpc>
                <a:spcPct val="125000"/>
              </a:lnSpc>
              <a:spcBef>
                <a:spcPts val="0"/>
              </a:spcBef>
              <a:buSzPts val="1650"/>
              <a:buFont typeface="Wingdings" pitchFamily="2" charset="2"/>
              <a:buChar char="v"/>
            </a:pPr>
            <a:r>
              <a:rPr lang="en-US" altLang="zh-CN" sz="1800" dirty="0">
                <a:latin typeface="Calibri"/>
                <a:ea typeface="Calibri"/>
                <a:cs typeface="Calibri"/>
                <a:sym typeface="Calibri"/>
              </a:rPr>
              <a:t>Using RTL instead of schematics is an example of higher abstraction</a:t>
            </a:r>
          </a:p>
          <a:p>
            <a:pPr marL="800100" lvl="1" indent="-361950">
              <a:lnSpc>
                <a:spcPct val="125000"/>
              </a:lnSpc>
              <a:spcBef>
                <a:spcPts val="0"/>
              </a:spcBef>
              <a:buSzPts val="1650"/>
              <a:buFont typeface="Wingdings" pitchFamily="2" charset="2"/>
              <a:buChar char="v"/>
            </a:pPr>
            <a:r>
              <a:rPr lang="en-US" altLang="zh-CN" sz="1800" dirty="0">
                <a:latin typeface="Calibri"/>
                <a:ea typeface="Calibri"/>
                <a:cs typeface="Calibri"/>
                <a:sym typeface="Calibri"/>
              </a:rPr>
              <a:t>Examples of a restrictive methodology include the synchronous design paradigm, the specific </a:t>
            </a:r>
            <a:r>
              <a:rPr lang="en-US" altLang="zh-CN" sz="1800" dirty="0" err="1">
                <a:latin typeface="Calibri"/>
                <a:ea typeface="Calibri"/>
                <a:cs typeface="Calibri"/>
                <a:sym typeface="Calibri"/>
              </a:rPr>
              <a:t>iHDL</a:t>
            </a:r>
            <a:r>
              <a:rPr lang="en-US" altLang="zh-CN" sz="1800" dirty="0">
                <a:latin typeface="Calibri"/>
                <a:ea typeface="Calibri"/>
                <a:cs typeface="Calibri"/>
                <a:sym typeface="Calibri"/>
              </a:rPr>
              <a:t> language design for synthesis, the cell library, and static CMOS </a:t>
            </a:r>
          </a:p>
          <a:p>
            <a:pPr marL="0" lvl="0" indent="0">
              <a:spcBef>
                <a:spcPts val="0"/>
              </a:spcBef>
              <a:buSzPts val="1650"/>
              <a:buNone/>
            </a:pPr>
            <a:endParaRPr lang="en-US" sz="2000" dirty="0">
              <a:latin typeface="Calibri"/>
              <a:ea typeface="Calibri"/>
              <a:cs typeface="Calibri"/>
              <a:sym typeface="Calibri"/>
            </a:endParaRPr>
          </a:p>
          <a:p>
            <a:pPr marL="342900" lvl="0" indent="-361950">
              <a:spcBef>
                <a:spcPts val="0"/>
              </a:spcBef>
              <a:buSzPts val="1650"/>
              <a:buFont typeface="Wingdings" pitchFamily="2" charset="2"/>
              <a:buChar char="v"/>
            </a:pPr>
            <a:r>
              <a:rPr lang="en-US" sz="2000" i="1" dirty="0">
                <a:solidFill>
                  <a:schemeClr val="accent6"/>
                </a:solidFill>
                <a:latin typeface="Calibri"/>
                <a:ea typeface="Calibri"/>
                <a:cs typeface="Calibri"/>
                <a:sym typeface="Calibri"/>
              </a:rPr>
              <a:t>Collaboration among Intel, Alberto </a:t>
            </a:r>
            <a:r>
              <a:rPr lang="en-US" sz="2000" i="1" dirty="0" err="1">
                <a:solidFill>
                  <a:schemeClr val="accent6"/>
                </a:solidFill>
                <a:latin typeface="Calibri"/>
                <a:ea typeface="Calibri"/>
                <a:cs typeface="Calibri"/>
                <a:sym typeface="Calibri"/>
              </a:rPr>
              <a:t>Sangiovanni-Vincentelli</a:t>
            </a:r>
            <a:r>
              <a:rPr lang="en-US" sz="2000" i="1" dirty="0">
                <a:solidFill>
                  <a:schemeClr val="accent6"/>
                </a:solidFill>
                <a:latin typeface="Calibri"/>
                <a:ea typeface="Calibri"/>
                <a:cs typeface="Calibri"/>
                <a:sym typeface="Calibri"/>
              </a:rPr>
              <a:t>, and UC Berkeley, continues to this day in a broad range of areas of computer architecture, particularly platform-based design. </a:t>
            </a:r>
            <a:endParaRPr lang="en-US" sz="2200" i="1" dirty="0">
              <a:solidFill>
                <a:schemeClr val="accent6"/>
              </a:solidFill>
              <a:latin typeface="Calibri"/>
              <a:cs typeface="Calibri"/>
              <a:sym typeface="Calibri"/>
            </a:endParaRPr>
          </a:p>
          <a:p>
            <a:pPr marL="342900" lvl="0" indent="-361950">
              <a:spcBef>
                <a:spcPts val="0"/>
              </a:spcBef>
              <a:buSzPts val="1650"/>
            </a:pPr>
            <a:endParaRPr dirty="0"/>
          </a:p>
        </p:txBody>
      </p:sp>
    </p:spTree>
    <p:extLst>
      <p:ext uri="{BB962C8B-B14F-4D97-AF65-F5344CB8AC3E}">
        <p14:creationId xmlns:p14="http://schemas.microsoft.com/office/powerpoint/2010/main" val="3814433940"/>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3">
                                            <p:txEl>
                                              <p:pRg st="4" end="4"/>
                                            </p:txEl>
                                          </p:spTgt>
                                        </p:tgtEl>
                                        <p:attrNameLst>
                                          <p:attrName>style.visibility</p:attrName>
                                        </p:attrNameLst>
                                      </p:cBhvr>
                                      <p:to>
                                        <p:strVal val="visible"/>
                                      </p:to>
                                    </p:set>
                                    <p:animEffect transition="in" filter="blinds(horizontal)">
                                      <p:cBhvr>
                                        <p:cTn id="7" dur="500"/>
                                        <p:tgtEl>
                                          <p:spTgt spid="1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4" name="Google Shape;254;p16"/>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32</a:t>
            </a:fld>
            <a:endParaRPr/>
          </a:p>
        </p:txBody>
      </p:sp>
      <p:sp>
        <p:nvSpPr>
          <p:cNvPr id="8" name="Google Shape;237;g10794c3288e_0_77">
            <a:extLst>
              <a:ext uri="{FF2B5EF4-FFF2-40B4-BE49-F238E27FC236}">
                <a16:creationId xmlns:a16="http://schemas.microsoft.com/office/drawing/2014/main" id="{C31514E1-4279-3045-BB67-9C1FFFC4A78D}"/>
              </a:ext>
            </a:extLst>
          </p:cNvPr>
          <p:cNvSpPr txBox="1">
            <a:spLocks noGrp="1"/>
          </p:cNvSpPr>
          <p:nvPr>
            <p:ph type="title"/>
          </p:nvPr>
        </p:nvSpPr>
        <p:spPr>
          <a:xfrm>
            <a:off x="457200" y="277813"/>
            <a:ext cx="8229600" cy="11397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br>
              <a:rPr lang="en-US" sz="3600" dirty="0">
                <a:latin typeface="Calibri"/>
                <a:ea typeface="Calibri"/>
                <a:cs typeface="Calibri"/>
                <a:sym typeface="Calibri"/>
              </a:rPr>
            </a:br>
            <a:r>
              <a:rPr lang="en-US" altLang="zh-CN" sz="4000" dirty="0">
                <a:solidFill>
                  <a:srgbClr val="266F8B"/>
                </a:solidFill>
                <a:latin typeface="Calibri"/>
                <a:ea typeface="Calibri"/>
                <a:cs typeface="Calibri"/>
                <a:sym typeface="Calibri"/>
              </a:rPr>
              <a:t>Thank</a:t>
            </a:r>
            <a:r>
              <a:rPr lang="zh-CN" altLang="en-US" sz="4000" dirty="0">
                <a:solidFill>
                  <a:srgbClr val="266F8B"/>
                </a:solidFill>
                <a:latin typeface="Calibri"/>
                <a:ea typeface="Calibri"/>
                <a:cs typeface="Calibri"/>
                <a:sym typeface="Calibri"/>
              </a:rPr>
              <a:t> </a:t>
            </a:r>
            <a:r>
              <a:rPr lang="en-US" altLang="zh-CN" sz="4000" dirty="0">
                <a:solidFill>
                  <a:srgbClr val="266F8B"/>
                </a:solidFill>
                <a:latin typeface="Calibri"/>
                <a:ea typeface="Calibri"/>
                <a:cs typeface="Calibri"/>
                <a:sym typeface="Calibri"/>
              </a:rPr>
              <a:t>You</a:t>
            </a:r>
            <a:r>
              <a:rPr lang="zh-CN" altLang="en-US" sz="4000" dirty="0">
                <a:solidFill>
                  <a:srgbClr val="266F8B"/>
                </a:solidFill>
                <a:latin typeface="Calibri"/>
                <a:ea typeface="Calibri"/>
                <a:cs typeface="Calibri"/>
                <a:sym typeface="Calibri"/>
              </a:rPr>
              <a:t> </a:t>
            </a:r>
            <a:r>
              <a:rPr lang="en-US" altLang="zh-CN" sz="4000" dirty="0">
                <a:solidFill>
                  <a:srgbClr val="266F8B"/>
                </a:solidFill>
                <a:latin typeface="Calibri"/>
                <a:ea typeface="Calibri"/>
                <a:cs typeface="Calibri"/>
                <a:sym typeface="Calibri"/>
              </a:rPr>
              <a:t>for</a:t>
            </a:r>
            <a:r>
              <a:rPr lang="zh-CN" altLang="en-US" sz="4000" dirty="0">
                <a:solidFill>
                  <a:srgbClr val="266F8B"/>
                </a:solidFill>
                <a:latin typeface="Calibri"/>
                <a:ea typeface="Calibri"/>
                <a:cs typeface="Calibri"/>
                <a:sym typeface="Calibri"/>
              </a:rPr>
              <a:t> </a:t>
            </a:r>
            <a:r>
              <a:rPr lang="en-US" altLang="zh-CN" sz="4000" dirty="0">
                <a:solidFill>
                  <a:srgbClr val="266F8B"/>
                </a:solidFill>
                <a:latin typeface="Calibri"/>
                <a:ea typeface="Calibri"/>
                <a:cs typeface="Calibri"/>
                <a:sym typeface="Calibri"/>
              </a:rPr>
              <a:t>Listening!</a:t>
            </a:r>
            <a:endParaRPr sz="3400" dirty="0">
              <a:solidFill>
                <a:srgbClr val="266F8B"/>
              </a:solidFill>
              <a:latin typeface="Calibri"/>
              <a:ea typeface="Calibri"/>
              <a:cs typeface="Calibri"/>
              <a:sym typeface="Calibri"/>
            </a:endParaRPr>
          </a:p>
        </p:txBody>
      </p:sp>
      <p:sp>
        <p:nvSpPr>
          <p:cNvPr id="7" name="Google Shape;131;p4">
            <a:extLst>
              <a:ext uri="{FF2B5EF4-FFF2-40B4-BE49-F238E27FC236}">
                <a16:creationId xmlns:a16="http://schemas.microsoft.com/office/drawing/2014/main" id="{559A7BA6-48F6-B640-B582-55A3D4D86293}"/>
              </a:ext>
            </a:extLst>
          </p:cNvPr>
          <p:cNvSpPr txBox="1">
            <a:spLocks noGrp="1"/>
          </p:cNvSpPr>
          <p:nvPr>
            <p:ph type="body" idx="1"/>
          </p:nvPr>
        </p:nvSpPr>
        <p:spPr>
          <a:xfrm>
            <a:off x="530445" y="2478025"/>
            <a:ext cx="8083110" cy="1901949"/>
          </a:xfrm>
          <a:prstGeom prst="rect">
            <a:avLst/>
          </a:prstGeom>
          <a:noFill/>
          <a:ln>
            <a:noFill/>
          </a:ln>
        </p:spPr>
        <p:txBody>
          <a:bodyPr spcFirstLastPara="1" wrap="square" lIns="91425" tIns="45700" rIns="91425" bIns="45700" anchor="t" anchorCtr="0">
            <a:noAutofit/>
          </a:bodyPr>
          <a:lstStyle/>
          <a:p>
            <a:pPr marL="0" lvl="0" indent="0" algn="ctr">
              <a:spcBef>
                <a:spcPts val="440"/>
              </a:spcBef>
              <a:buSzPts val="1650"/>
              <a:buNone/>
            </a:pPr>
            <a:r>
              <a:rPr lang="en-US" altLang="zh-CN" sz="12800" dirty="0">
                <a:latin typeface="Calibri"/>
                <a:ea typeface="Calibri"/>
                <a:cs typeface="Calibri"/>
                <a:sym typeface="Calibri"/>
              </a:rPr>
              <a:t>Q</a:t>
            </a:r>
            <a:r>
              <a:rPr lang="zh-CN" altLang="en-US" sz="12800" dirty="0">
                <a:latin typeface="Calibri"/>
                <a:ea typeface="Calibri"/>
                <a:cs typeface="Calibri"/>
                <a:sym typeface="Calibri"/>
              </a:rPr>
              <a:t> </a:t>
            </a:r>
            <a:r>
              <a:rPr lang="en-US" altLang="zh-CN" sz="12800" dirty="0">
                <a:latin typeface="Calibri"/>
                <a:ea typeface="Calibri"/>
                <a:cs typeface="Calibri"/>
                <a:sym typeface="Calibri"/>
              </a:rPr>
              <a:t>&amp;</a:t>
            </a:r>
            <a:r>
              <a:rPr lang="zh-CN" altLang="en-US" sz="12800" dirty="0">
                <a:latin typeface="Calibri"/>
                <a:ea typeface="Calibri"/>
                <a:cs typeface="Calibri"/>
                <a:sym typeface="Calibri"/>
              </a:rPr>
              <a:t> </a:t>
            </a:r>
            <a:r>
              <a:rPr lang="en-US" altLang="zh-CN" sz="12800" dirty="0">
                <a:latin typeface="Calibri"/>
                <a:ea typeface="Calibri"/>
                <a:cs typeface="Calibri"/>
                <a:sym typeface="Calibri"/>
              </a:rPr>
              <a:t>A</a:t>
            </a:r>
            <a:endParaRPr lang="en-US" sz="12800" dirty="0">
              <a:latin typeface="Calibri"/>
              <a:ea typeface="Calibri"/>
              <a:cs typeface="Calibri"/>
              <a:sym typeface="Calibri"/>
            </a:endParaRPr>
          </a:p>
        </p:txBody>
      </p:sp>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4"/>
          <p:cNvSpPr txBox="1">
            <a:spLocks noGrp="1"/>
          </p:cNvSpPr>
          <p:nvPr>
            <p:ph type="body" idx="1"/>
          </p:nvPr>
        </p:nvSpPr>
        <p:spPr>
          <a:xfrm>
            <a:off x="430270" y="1755228"/>
            <a:ext cx="2701814" cy="1303282"/>
          </a:xfrm>
          <a:prstGeom prst="rect">
            <a:avLst/>
          </a:prstGeom>
          <a:noFill/>
          <a:ln>
            <a:noFill/>
          </a:ln>
        </p:spPr>
        <p:txBody>
          <a:bodyPr spcFirstLastPara="1" wrap="square" lIns="91425" tIns="45700" rIns="91425" bIns="45700" anchor="t" anchorCtr="0">
            <a:noAutofit/>
          </a:bodyPr>
          <a:lstStyle/>
          <a:p>
            <a:pPr marL="0" indent="0">
              <a:spcBef>
                <a:spcPts val="0"/>
              </a:spcBef>
              <a:buSzPts val="1650"/>
              <a:buNone/>
            </a:pPr>
            <a:r>
              <a:rPr lang="en-US" sz="2000" dirty="0">
                <a:latin typeface="Calibri"/>
                <a:ea typeface="Calibri"/>
                <a:cs typeface="Calibri"/>
                <a:sym typeface="Calibri"/>
              </a:rPr>
              <a:t>Design Environment for </a:t>
            </a:r>
          </a:p>
          <a:p>
            <a:pPr marL="0" indent="0">
              <a:spcBef>
                <a:spcPts val="0"/>
              </a:spcBef>
              <a:buSzPts val="1650"/>
              <a:buNone/>
            </a:pPr>
            <a:r>
              <a:rPr lang="en-US" sz="2000" dirty="0">
                <a:latin typeface="Calibri"/>
                <a:ea typeface="Calibri"/>
                <a:cs typeface="Calibri"/>
                <a:sym typeface="Calibri"/>
              </a:rPr>
              <a:t>the Early </a:t>
            </a:r>
            <a:r>
              <a:rPr lang="en-US" altLang="zh-CN" sz="2000" dirty="0">
                <a:latin typeface="Calibri"/>
                <a:ea typeface="Calibri"/>
                <a:cs typeface="Calibri"/>
                <a:sym typeface="Calibri"/>
              </a:rPr>
              <a:t>x</a:t>
            </a:r>
            <a:r>
              <a:rPr lang="en-US" sz="2000" dirty="0">
                <a:latin typeface="Calibri"/>
                <a:ea typeface="Calibri"/>
                <a:cs typeface="Calibri"/>
                <a:sym typeface="Calibri"/>
              </a:rPr>
              <a:t>86 Processors</a:t>
            </a:r>
          </a:p>
          <a:p>
            <a:pPr marL="0" indent="0">
              <a:spcBef>
                <a:spcPts val="0"/>
              </a:spcBef>
              <a:buSzPts val="1650"/>
              <a:buNone/>
            </a:pPr>
            <a:r>
              <a:rPr lang="en-US" altLang="zh-CN" sz="2000" dirty="0">
                <a:latin typeface="Calibri"/>
                <a:ea typeface="Calibri"/>
                <a:cs typeface="Calibri"/>
                <a:sym typeface="Calibri"/>
              </a:rPr>
              <a:t>(4004,</a:t>
            </a:r>
            <a:r>
              <a:rPr lang="zh-CN" altLang="en-US" sz="2000" dirty="0">
                <a:latin typeface="Calibri"/>
                <a:ea typeface="Calibri"/>
                <a:cs typeface="Calibri"/>
                <a:sym typeface="Calibri"/>
              </a:rPr>
              <a:t> </a:t>
            </a:r>
            <a:r>
              <a:rPr lang="en-US" altLang="zh-CN" sz="2000" dirty="0">
                <a:latin typeface="Calibri"/>
                <a:ea typeface="Calibri"/>
                <a:cs typeface="Calibri"/>
                <a:sym typeface="Calibri"/>
              </a:rPr>
              <a:t>8008,</a:t>
            </a:r>
            <a:r>
              <a:rPr lang="zh-CN" altLang="en-US" sz="2000" dirty="0">
                <a:latin typeface="Calibri"/>
                <a:ea typeface="Calibri"/>
                <a:cs typeface="Calibri"/>
                <a:sym typeface="Calibri"/>
              </a:rPr>
              <a:t> </a:t>
            </a:r>
            <a:r>
              <a:rPr lang="en-US" altLang="zh-CN" sz="2000" dirty="0">
                <a:latin typeface="Calibri"/>
                <a:ea typeface="Calibri"/>
                <a:cs typeface="Calibri"/>
                <a:sym typeface="Calibri"/>
              </a:rPr>
              <a:t>8080),</a:t>
            </a:r>
            <a:r>
              <a:rPr lang="zh-CN" altLang="en-US" sz="2000" dirty="0">
                <a:latin typeface="Calibri"/>
                <a:ea typeface="Calibri"/>
                <a:cs typeface="Calibri"/>
                <a:sym typeface="Calibri"/>
              </a:rPr>
              <a:t> </a:t>
            </a:r>
            <a:r>
              <a:rPr lang="en-US" altLang="zh-CN" sz="2000" dirty="0">
                <a:latin typeface="Calibri"/>
                <a:ea typeface="Calibri"/>
                <a:cs typeface="Calibri"/>
                <a:sym typeface="Calibri"/>
              </a:rPr>
              <a:t>1970s</a:t>
            </a:r>
            <a:r>
              <a:rPr lang="zh-CN" altLang="en-US" sz="2000" dirty="0">
                <a:latin typeface="Calibri"/>
                <a:ea typeface="Calibri"/>
                <a:cs typeface="Calibri"/>
                <a:sym typeface="Calibri"/>
              </a:rPr>
              <a:t> </a:t>
            </a:r>
            <a:r>
              <a:rPr lang="en-US" altLang="zh-CN" sz="2000" dirty="0">
                <a:latin typeface="Calibri"/>
                <a:ea typeface="Calibri"/>
                <a:cs typeface="Calibri"/>
                <a:sym typeface="Calibri"/>
              </a:rPr>
              <a:t>to</a:t>
            </a:r>
            <a:r>
              <a:rPr lang="zh-CN" altLang="en-US" sz="2000" dirty="0">
                <a:latin typeface="Calibri"/>
                <a:ea typeface="Calibri"/>
                <a:cs typeface="Calibri"/>
                <a:sym typeface="Calibri"/>
              </a:rPr>
              <a:t> </a:t>
            </a:r>
            <a:r>
              <a:rPr lang="en-US" altLang="zh-CN" sz="2000" dirty="0">
                <a:latin typeface="Calibri"/>
                <a:ea typeface="Calibri"/>
                <a:cs typeface="Calibri"/>
                <a:sym typeface="Calibri"/>
              </a:rPr>
              <a:t>1980s</a:t>
            </a:r>
            <a:endParaRPr lang="en-US" sz="2000" dirty="0">
              <a:latin typeface="Calibri"/>
              <a:ea typeface="Calibri"/>
              <a:cs typeface="Calibri"/>
              <a:sym typeface="Calibri"/>
            </a:endParaRP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0" lvl="0" indent="0">
              <a:spcBef>
                <a:spcPts val="0"/>
              </a:spcBef>
              <a:buSzPts val="1650"/>
              <a:buNone/>
            </a:pPr>
            <a:endParaRPr lang="en-US" sz="2200" dirty="0">
              <a:latin typeface="Calibri"/>
              <a:cs typeface="Calibri"/>
              <a:sym typeface="Calibri"/>
            </a:endParaRPr>
          </a:p>
          <a:p>
            <a:pPr marL="342900" lvl="0" indent="-361950">
              <a:spcBef>
                <a:spcPts val="0"/>
              </a:spcBef>
              <a:buSzPts val="1650"/>
            </a:pPr>
            <a:endParaRPr dirty="0"/>
          </a:p>
        </p:txBody>
      </p:sp>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4</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br>
              <a:rPr lang="en-US" sz="3600" dirty="0">
                <a:latin typeface="Calibri"/>
                <a:ea typeface="Calibri"/>
                <a:cs typeface="Calibri"/>
                <a:sym typeface="Calibri"/>
              </a:rPr>
            </a:br>
            <a:r>
              <a:rPr lang="en-US" altLang="zh-CN" sz="4000" dirty="0">
                <a:solidFill>
                  <a:srgbClr val="266F8B"/>
                </a:solidFill>
                <a:latin typeface="Calibri"/>
                <a:ea typeface="Calibri"/>
                <a:cs typeface="Calibri"/>
                <a:sym typeface="Calibri"/>
              </a:rPr>
              <a:t>Abstract</a:t>
            </a:r>
            <a:endParaRPr sz="3400" dirty="0">
              <a:solidFill>
                <a:srgbClr val="266F8B"/>
              </a:solidFill>
              <a:latin typeface="Calibri"/>
              <a:ea typeface="Calibri"/>
              <a:cs typeface="Calibri"/>
              <a:sym typeface="Calibri"/>
            </a:endParaRPr>
          </a:p>
        </p:txBody>
      </p:sp>
      <p:pic>
        <p:nvPicPr>
          <p:cNvPr id="3" name="Picture 2" descr="4004">
            <a:extLst>
              <a:ext uri="{FF2B5EF4-FFF2-40B4-BE49-F238E27FC236}">
                <a16:creationId xmlns:a16="http://schemas.microsoft.com/office/drawing/2014/main" id="{05415DEE-B272-1A42-AF05-33D15F406549}"/>
              </a:ext>
              <a:ext uri="{C183D7F6-B498-43B3-948B-1728B52AA6E4}">
                <adec:decorative xmlns:adec="http://schemas.microsoft.com/office/drawing/2017/decorative" val="0"/>
              </a:ext>
            </a:extLst>
          </p:cNvPr>
          <p:cNvPicPr>
            <a:picLocks noChangeAspect="1"/>
          </p:cNvPicPr>
          <p:nvPr/>
        </p:nvPicPr>
        <p:blipFill>
          <a:blip r:embed="rId3"/>
          <a:stretch>
            <a:fillRect/>
          </a:stretch>
        </p:blipFill>
        <p:spPr>
          <a:xfrm>
            <a:off x="618552" y="3266331"/>
            <a:ext cx="2325249" cy="1913081"/>
          </a:xfrm>
          <a:prstGeom prst="rect">
            <a:avLst/>
          </a:prstGeom>
        </p:spPr>
      </p:pic>
      <p:grpSp>
        <p:nvGrpSpPr>
          <p:cNvPr id="14" name="Group 13">
            <a:extLst>
              <a:ext uri="{FF2B5EF4-FFF2-40B4-BE49-F238E27FC236}">
                <a16:creationId xmlns:a16="http://schemas.microsoft.com/office/drawing/2014/main" id="{9D9091C9-5D06-9141-9919-DC51E85C6492}"/>
              </a:ext>
            </a:extLst>
          </p:cNvPr>
          <p:cNvGrpSpPr/>
          <p:nvPr/>
        </p:nvGrpSpPr>
        <p:grpSpPr>
          <a:xfrm>
            <a:off x="3132084" y="1755228"/>
            <a:ext cx="1839309" cy="3305843"/>
            <a:chOff x="3132084" y="1755228"/>
            <a:chExt cx="1839309" cy="3305843"/>
          </a:xfrm>
        </p:grpSpPr>
        <p:sp>
          <p:nvSpPr>
            <p:cNvPr id="9" name="Google Shape;131;p4">
              <a:extLst>
                <a:ext uri="{FF2B5EF4-FFF2-40B4-BE49-F238E27FC236}">
                  <a16:creationId xmlns:a16="http://schemas.microsoft.com/office/drawing/2014/main" id="{1D86ED04-354D-AE40-9982-B3443BD490B9}"/>
                </a:ext>
              </a:extLst>
            </p:cNvPr>
            <p:cNvSpPr txBox="1">
              <a:spLocks/>
            </p:cNvSpPr>
            <p:nvPr/>
          </p:nvSpPr>
          <p:spPr>
            <a:xfrm>
              <a:off x="3132084" y="1755228"/>
              <a:ext cx="1839309" cy="1303282"/>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14325" algn="l" rtl="0">
                <a:lnSpc>
                  <a:spcPct val="100000"/>
                </a:lnSpc>
                <a:spcBef>
                  <a:spcPts val="360"/>
                </a:spcBef>
                <a:spcAft>
                  <a:spcPts val="0"/>
                </a:spcAft>
                <a:buClr>
                  <a:schemeClr val="lt2"/>
                </a:buClr>
                <a:buSzPts val="1350"/>
                <a:buFont typeface="Noto Sans Symbols"/>
                <a:buChar char="🞐"/>
                <a:defRPr sz="2800" b="0" i="0" u="none" strike="noStrike" cap="none">
                  <a:solidFill>
                    <a:schemeClr val="dk1"/>
                  </a:solidFill>
                  <a:latin typeface="Arial"/>
                  <a:ea typeface="Arial"/>
                  <a:cs typeface="Arial"/>
                  <a:sym typeface="Arial"/>
                </a:defRPr>
              </a:lvl1pPr>
              <a:lvl2pPr marL="914400" marR="0" lvl="1" indent="-314325" algn="l" rtl="0">
                <a:lnSpc>
                  <a:spcPct val="100000"/>
                </a:lnSpc>
                <a:spcBef>
                  <a:spcPts val="360"/>
                </a:spcBef>
                <a:spcAft>
                  <a:spcPts val="0"/>
                </a:spcAft>
                <a:buClr>
                  <a:schemeClr val="dk2"/>
                </a:buClr>
                <a:buSzPts val="1350"/>
                <a:buFont typeface="Noto Sans Symbols"/>
                <a:buChar char="■"/>
                <a:defRPr sz="2400" b="0" i="0" u="none" strike="noStrike" cap="none">
                  <a:solidFill>
                    <a:schemeClr val="dk1"/>
                  </a:solidFill>
                  <a:latin typeface="Arial"/>
                  <a:ea typeface="Arial"/>
                  <a:cs typeface="Arial"/>
                  <a:sym typeface="Arial"/>
                </a:defRPr>
              </a:lvl2pPr>
              <a:lvl3pPr marL="1371600" marR="0" lvl="2" indent="-302894" algn="l" rtl="0">
                <a:lnSpc>
                  <a:spcPct val="100000"/>
                </a:lnSpc>
                <a:spcBef>
                  <a:spcPts val="360"/>
                </a:spcBef>
                <a:spcAft>
                  <a:spcPts val="0"/>
                </a:spcAft>
                <a:buClr>
                  <a:schemeClr val="accent1"/>
                </a:buClr>
                <a:buSzPts val="117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rtl="0">
                <a:lnSpc>
                  <a:spcPct val="100000"/>
                </a:lnSpc>
                <a:spcBef>
                  <a:spcPts val="360"/>
                </a:spcBef>
                <a:spcAft>
                  <a:spcPts val="0"/>
                </a:spcAft>
                <a:buClr>
                  <a:schemeClr val="lt2"/>
                </a:buClr>
                <a:buSzPts val="1800"/>
                <a:buFont typeface="Noto Sans Symbols"/>
                <a:buChar char="▪"/>
                <a:defRPr sz="1800" b="0" i="0" u="none" strike="noStrike" cap="none">
                  <a:solidFill>
                    <a:schemeClr val="dk1"/>
                  </a:solidFill>
                  <a:latin typeface="Arial"/>
                  <a:ea typeface="Arial"/>
                  <a:cs typeface="Arial"/>
                  <a:sym typeface="Arial"/>
                </a:defRPr>
              </a:lvl4pPr>
              <a:lvl5pPr marL="2286000" marR="0" lvl="4"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5pPr>
              <a:lvl6pPr marL="2743200" marR="0" lvl="5"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6pPr>
              <a:lvl7pPr marL="3200400" marR="0" lvl="6"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7pPr>
              <a:lvl8pPr marL="3657600" marR="0" lvl="7" indent="-320040"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8pPr>
              <a:lvl9pPr marL="4114800" marR="0" lvl="8" indent="-320040"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9pPr>
            </a:lstStyle>
            <a:p>
              <a:pPr marL="0" indent="0">
                <a:spcBef>
                  <a:spcPts val="0"/>
                </a:spcBef>
                <a:buSzPts val="1650"/>
                <a:buNone/>
              </a:pPr>
              <a:r>
                <a:rPr lang="en-US" sz="2000" dirty="0">
                  <a:latin typeface="Calibri"/>
                  <a:ea typeface="Calibri"/>
                  <a:cs typeface="Calibri"/>
                  <a:sym typeface="Calibri"/>
                </a:rPr>
                <a:t>The 386 Design Environment</a:t>
              </a:r>
              <a:r>
                <a:rPr lang="en-US" altLang="zh-CN" sz="2000" dirty="0">
                  <a:latin typeface="Calibri"/>
                  <a:ea typeface="Calibri"/>
                  <a:cs typeface="Calibri"/>
                  <a:sym typeface="Calibri"/>
                </a:rPr>
                <a:t>,</a:t>
              </a:r>
              <a:r>
                <a:rPr lang="zh-CN" altLang="en-US" sz="2000" dirty="0">
                  <a:latin typeface="Calibri"/>
                  <a:ea typeface="Calibri"/>
                  <a:cs typeface="Calibri"/>
                  <a:sym typeface="Calibri"/>
                </a:rPr>
                <a:t> </a:t>
              </a:r>
              <a:endParaRPr lang="en-US" altLang="zh-CN" sz="2000" dirty="0">
                <a:latin typeface="Calibri"/>
                <a:ea typeface="Calibri"/>
                <a:cs typeface="Calibri"/>
                <a:sym typeface="Calibri"/>
              </a:endParaRPr>
            </a:p>
            <a:p>
              <a:pPr marL="0" indent="0">
                <a:spcBef>
                  <a:spcPts val="0"/>
                </a:spcBef>
                <a:buSzPts val="1650"/>
                <a:buNone/>
              </a:pPr>
              <a:r>
                <a:rPr lang="en-US" sz="2000" dirty="0">
                  <a:latin typeface="Calibri"/>
                  <a:ea typeface="Calibri"/>
                  <a:cs typeface="Calibri"/>
                  <a:sym typeface="Calibri"/>
                </a:rPr>
                <a:t>1985</a:t>
              </a:r>
              <a:endParaRPr lang="en-US" altLang="zh-CN" sz="2000" dirty="0">
                <a:latin typeface="Calibri"/>
                <a:ea typeface="Calibri"/>
                <a:cs typeface="Calibri"/>
                <a:sym typeface="Calibri"/>
              </a:endParaRPr>
            </a:p>
            <a:p>
              <a:pPr marL="0" indent="0">
                <a:spcBef>
                  <a:spcPts val="0"/>
                </a:spcBef>
                <a:buSzPts val="1650"/>
                <a:buNone/>
              </a:pPr>
              <a:r>
                <a:rPr lang="en-US" sz="2000" dirty="0">
                  <a:latin typeface="Calibri"/>
                  <a:ea typeface="Calibri"/>
                  <a:cs typeface="Calibri"/>
                  <a:sym typeface="Calibri"/>
                </a:rPr>
                <a:t> </a:t>
              </a:r>
            </a:p>
            <a:p>
              <a:pPr marL="0" indent="0">
                <a:spcBef>
                  <a:spcPts val="0"/>
                </a:spcBef>
                <a:buSzPts val="1650"/>
                <a:buNone/>
              </a:pPr>
              <a:endParaRPr lang="en-US" sz="2000" dirty="0">
                <a:latin typeface="Calibri"/>
                <a:ea typeface="Calibri"/>
                <a:cs typeface="Calibri"/>
                <a:sym typeface="Calibri"/>
              </a:endParaRPr>
            </a:p>
            <a:p>
              <a:pPr marL="34290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spcBef>
                  <a:spcPts val="0"/>
                </a:spcBef>
                <a:buSzPts val="1650"/>
                <a:buFont typeface="Wingdings" pitchFamily="2" charset="2"/>
                <a:buChar char="v"/>
              </a:pPr>
              <a:endParaRPr lang="en-US" sz="2000" dirty="0">
                <a:latin typeface="Calibri"/>
                <a:ea typeface="Calibri"/>
                <a:cs typeface="Calibri"/>
                <a:sym typeface="Calibri"/>
              </a:endParaRPr>
            </a:p>
            <a:p>
              <a:pPr marL="0" indent="0">
                <a:spcBef>
                  <a:spcPts val="0"/>
                </a:spcBef>
                <a:buSzPts val="1650"/>
                <a:buFont typeface="Noto Sans Symbols"/>
                <a:buNone/>
              </a:pPr>
              <a:endParaRPr lang="en-US" sz="2200" dirty="0">
                <a:latin typeface="Calibri"/>
                <a:cs typeface="Calibri"/>
                <a:sym typeface="Calibri"/>
              </a:endParaRPr>
            </a:p>
            <a:p>
              <a:pPr marL="342900" indent="-361950">
                <a:spcBef>
                  <a:spcPts val="0"/>
                </a:spcBef>
                <a:buSzPts val="1650"/>
              </a:pPr>
              <a:endParaRPr lang="en-US" dirty="0"/>
            </a:p>
          </p:txBody>
        </p:sp>
        <p:pic>
          <p:nvPicPr>
            <p:cNvPr id="7" name="Picture 6" descr="A close-up of a card&#10;&#10;Description automatically generated with medium confidence">
              <a:extLst>
                <a:ext uri="{FF2B5EF4-FFF2-40B4-BE49-F238E27FC236}">
                  <a16:creationId xmlns:a16="http://schemas.microsoft.com/office/drawing/2014/main" id="{2A58CAF0-BEC3-834F-9F67-41B088FE4F0C}"/>
                </a:ext>
              </a:extLst>
            </p:cNvPr>
            <p:cNvPicPr>
              <a:picLocks noChangeAspect="1"/>
            </p:cNvPicPr>
            <p:nvPr/>
          </p:nvPicPr>
          <p:blipFill>
            <a:blip r:embed="rId4"/>
            <a:stretch>
              <a:fillRect/>
            </a:stretch>
          </p:blipFill>
          <p:spPr>
            <a:xfrm>
              <a:off x="3226238" y="3384671"/>
              <a:ext cx="1651000" cy="1676400"/>
            </a:xfrm>
            <a:prstGeom prst="rect">
              <a:avLst/>
            </a:prstGeom>
          </p:spPr>
        </p:pic>
      </p:grpSp>
      <p:sp>
        <p:nvSpPr>
          <p:cNvPr id="12" name="Google Shape;131;p4">
            <a:extLst>
              <a:ext uri="{FF2B5EF4-FFF2-40B4-BE49-F238E27FC236}">
                <a16:creationId xmlns:a16="http://schemas.microsoft.com/office/drawing/2014/main" id="{FA90AA0E-EE72-7D40-A91C-E872C2AB8BA3}"/>
              </a:ext>
            </a:extLst>
          </p:cNvPr>
          <p:cNvSpPr txBox="1">
            <a:spLocks/>
          </p:cNvSpPr>
          <p:nvPr/>
        </p:nvSpPr>
        <p:spPr>
          <a:xfrm>
            <a:off x="4971393" y="1755228"/>
            <a:ext cx="1839309" cy="1303282"/>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14325" algn="l" rtl="0">
              <a:lnSpc>
                <a:spcPct val="100000"/>
              </a:lnSpc>
              <a:spcBef>
                <a:spcPts val="360"/>
              </a:spcBef>
              <a:spcAft>
                <a:spcPts val="0"/>
              </a:spcAft>
              <a:buClr>
                <a:schemeClr val="lt2"/>
              </a:buClr>
              <a:buSzPts val="1350"/>
              <a:buFont typeface="Noto Sans Symbols"/>
              <a:buChar char="🞐"/>
              <a:defRPr sz="2800" b="0" i="0" u="none" strike="noStrike" cap="none">
                <a:solidFill>
                  <a:schemeClr val="dk1"/>
                </a:solidFill>
                <a:latin typeface="Arial"/>
                <a:ea typeface="Arial"/>
                <a:cs typeface="Arial"/>
                <a:sym typeface="Arial"/>
              </a:defRPr>
            </a:lvl1pPr>
            <a:lvl2pPr marL="914400" marR="0" lvl="1" indent="-314325" algn="l" rtl="0">
              <a:lnSpc>
                <a:spcPct val="100000"/>
              </a:lnSpc>
              <a:spcBef>
                <a:spcPts val="360"/>
              </a:spcBef>
              <a:spcAft>
                <a:spcPts val="0"/>
              </a:spcAft>
              <a:buClr>
                <a:schemeClr val="dk2"/>
              </a:buClr>
              <a:buSzPts val="1350"/>
              <a:buFont typeface="Noto Sans Symbols"/>
              <a:buChar char="■"/>
              <a:defRPr sz="2400" b="0" i="0" u="none" strike="noStrike" cap="none">
                <a:solidFill>
                  <a:schemeClr val="dk1"/>
                </a:solidFill>
                <a:latin typeface="Arial"/>
                <a:ea typeface="Arial"/>
                <a:cs typeface="Arial"/>
                <a:sym typeface="Arial"/>
              </a:defRPr>
            </a:lvl2pPr>
            <a:lvl3pPr marL="1371600" marR="0" lvl="2" indent="-302894" algn="l" rtl="0">
              <a:lnSpc>
                <a:spcPct val="100000"/>
              </a:lnSpc>
              <a:spcBef>
                <a:spcPts val="360"/>
              </a:spcBef>
              <a:spcAft>
                <a:spcPts val="0"/>
              </a:spcAft>
              <a:buClr>
                <a:schemeClr val="accent1"/>
              </a:buClr>
              <a:buSzPts val="117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rtl="0">
              <a:lnSpc>
                <a:spcPct val="100000"/>
              </a:lnSpc>
              <a:spcBef>
                <a:spcPts val="360"/>
              </a:spcBef>
              <a:spcAft>
                <a:spcPts val="0"/>
              </a:spcAft>
              <a:buClr>
                <a:schemeClr val="lt2"/>
              </a:buClr>
              <a:buSzPts val="1800"/>
              <a:buFont typeface="Noto Sans Symbols"/>
              <a:buChar char="▪"/>
              <a:defRPr sz="1800" b="0" i="0" u="none" strike="noStrike" cap="none">
                <a:solidFill>
                  <a:schemeClr val="dk1"/>
                </a:solidFill>
                <a:latin typeface="Arial"/>
                <a:ea typeface="Arial"/>
                <a:cs typeface="Arial"/>
                <a:sym typeface="Arial"/>
              </a:defRPr>
            </a:lvl4pPr>
            <a:lvl5pPr marL="2286000" marR="0" lvl="4"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5pPr>
            <a:lvl6pPr marL="2743200" marR="0" lvl="5"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6pPr>
            <a:lvl7pPr marL="3200400" marR="0" lvl="6"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7pPr>
            <a:lvl8pPr marL="3657600" marR="0" lvl="7" indent="-320040"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8pPr>
            <a:lvl9pPr marL="4114800" marR="0" lvl="8" indent="-320040"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9pPr>
          </a:lstStyle>
          <a:p>
            <a:pPr marL="0" indent="0">
              <a:spcBef>
                <a:spcPts val="0"/>
              </a:spcBef>
              <a:buSzPts val="1650"/>
              <a:buNone/>
            </a:pPr>
            <a:r>
              <a:rPr lang="en-US" sz="2000" dirty="0">
                <a:latin typeface="Calibri"/>
                <a:ea typeface="Calibri"/>
                <a:cs typeface="Calibri"/>
                <a:sym typeface="Calibri"/>
              </a:rPr>
              <a:t>The </a:t>
            </a:r>
            <a:r>
              <a:rPr lang="en-US" altLang="zh-CN" sz="2000" dirty="0">
                <a:latin typeface="Calibri"/>
                <a:ea typeface="Calibri"/>
                <a:cs typeface="Calibri"/>
                <a:sym typeface="Calibri"/>
              </a:rPr>
              <a:t>4</a:t>
            </a:r>
            <a:r>
              <a:rPr lang="en-US" sz="2000" dirty="0">
                <a:latin typeface="Calibri"/>
                <a:ea typeface="Calibri"/>
                <a:cs typeface="Calibri"/>
                <a:sym typeface="Calibri"/>
              </a:rPr>
              <a:t>86 Design Environment</a:t>
            </a:r>
            <a:r>
              <a:rPr lang="en-US" altLang="zh-CN" sz="2000" dirty="0">
                <a:latin typeface="Calibri"/>
                <a:ea typeface="Calibri"/>
                <a:cs typeface="Calibri"/>
                <a:sym typeface="Calibri"/>
              </a:rPr>
              <a:t>,</a:t>
            </a:r>
            <a:r>
              <a:rPr lang="zh-CN" altLang="en-US" sz="2000" dirty="0">
                <a:latin typeface="Calibri"/>
                <a:ea typeface="Calibri"/>
                <a:cs typeface="Calibri"/>
                <a:sym typeface="Calibri"/>
              </a:rPr>
              <a:t> </a:t>
            </a:r>
            <a:endParaRPr lang="en-US" altLang="zh-CN" sz="2000" dirty="0">
              <a:latin typeface="Calibri"/>
              <a:ea typeface="Calibri"/>
              <a:cs typeface="Calibri"/>
              <a:sym typeface="Calibri"/>
            </a:endParaRPr>
          </a:p>
          <a:p>
            <a:pPr marL="0" indent="0">
              <a:spcBef>
                <a:spcPts val="0"/>
              </a:spcBef>
              <a:buSzPts val="1650"/>
              <a:buNone/>
            </a:pPr>
            <a:r>
              <a:rPr lang="en-US" sz="2000" dirty="0">
                <a:latin typeface="Calibri"/>
                <a:ea typeface="Calibri"/>
                <a:cs typeface="Calibri"/>
                <a:sym typeface="Calibri"/>
              </a:rPr>
              <a:t>198</a:t>
            </a:r>
            <a:r>
              <a:rPr lang="en-US" altLang="zh-CN" sz="2000" dirty="0">
                <a:latin typeface="Calibri"/>
                <a:ea typeface="Calibri"/>
                <a:cs typeface="Calibri"/>
                <a:sym typeface="Calibri"/>
              </a:rPr>
              <a:t>9</a:t>
            </a:r>
          </a:p>
          <a:p>
            <a:pPr marL="0" indent="0">
              <a:spcBef>
                <a:spcPts val="0"/>
              </a:spcBef>
              <a:buSzPts val="1650"/>
              <a:buNone/>
            </a:pPr>
            <a:r>
              <a:rPr lang="en-US" sz="2000" dirty="0">
                <a:latin typeface="Calibri"/>
                <a:ea typeface="Calibri"/>
                <a:cs typeface="Calibri"/>
                <a:sym typeface="Calibri"/>
              </a:rPr>
              <a:t> </a:t>
            </a:r>
          </a:p>
          <a:p>
            <a:pPr marL="0" indent="0">
              <a:spcBef>
                <a:spcPts val="0"/>
              </a:spcBef>
              <a:buSzPts val="1650"/>
              <a:buNone/>
            </a:pPr>
            <a:endParaRPr lang="en-US" sz="2000" dirty="0">
              <a:latin typeface="Calibri"/>
              <a:ea typeface="Calibri"/>
              <a:cs typeface="Calibri"/>
              <a:sym typeface="Calibri"/>
            </a:endParaRPr>
          </a:p>
          <a:p>
            <a:pPr marL="34290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spcBef>
                <a:spcPts val="0"/>
              </a:spcBef>
              <a:buSzPts val="1650"/>
              <a:buFont typeface="Wingdings" pitchFamily="2" charset="2"/>
              <a:buChar char="v"/>
            </a:pPr>
            <a:endParaRPr lang="en-US" sz="2000" dirty="0">
              <a:latin typeface="Calibri"/>
              <a:ea typeface="Calibri"/>
              <a:cs typeface="Calibri"/>
              <a:sym typeface="Calibri"/>
            </a:endParaRPr>
          </a:p>
          <a:p>
            <a:pPr marL="0" indent="0">
              <a:spcBef>
                <a:spcPts val="0"/>
              </a:spcBef>
              <a:buSzPts val="1650"/>
              <a:buFont typeface="Noto Sans Symbols"/>
              <a:buNone/>
            </a:pPr>
            <a:endParaRPr lang="en-US" sz="2200" dirty="0">
              <a:latin typeface="Calibri"/>
              <a:cs typeface="Calibri"/>
              <a:sym typeface="Calibri"/>
            </a:endParaRPr>
          </a:p>
          <a:p>
            <a:pPr marL="342900" indent="-361950">
              <a:spcBef>
                <a:spcPts val="0"/>
              </a:spcBef>
              <a:buSzPts val="1650"/>
            </a:pPr>
            <a:endParaRPr lang="en-US" dirty="0"/>
          </a:p>
        </p:txBody>
      </p:sp>
      <p:pic>
        <p:nvPicPr>
          <p:cNvPr id="10" name="Picture 9" descr="Text&#10;&#10;Description automatically generated">
            <a:extLst>
              <a:ext uri="{FF2B5EF4-FFF2-40B4-BE49-F238E27FC236}">
                <a16:creationId xmlns:a16="http://schemas.microsoft.com/office/drawing/2014/main" id="{27E3A59D-CF36-704E-87AE-E2D9BCB5CB8F}"/>
              </a:ext>
            </a:extLst>
          </p:cNvPr>
          <p:cNvPicPr>
            <a:picLocks noChangeAspect="1"/>
          </p:cNvPicPr>
          <p:nvPr/>
        </p:nvPicPr>
        <p:blipFill>
          <a:blip r:embed="rId5"/>
          <a:stretch>
            <a:fillRect/>
          </a:stretch>
        </p:blipFill>
        <p:spPr>
          <a:xfrm>
            <a:off x="5038640" y="3384671"/>
            <a:ext cx="1704814" cy="1676400"/>
          </a:xfrm>
          <a:prstGeom prst="rect">
            <a:avLst/>
          </a:prstGeom>
        </p:spPr>
      </p:pic>
      <p:sp>
        <p:nvSpPr>
          <p:cNvPr id="16" name="Google Shape;131;p4">
            <a:extLst>
              <a:ext uri="{FF2B5EF4-FFF2-40B4-BE49-F238E27FC236}">
                <a16:creationId xmlns:a16="http://schemas.microsoft.com/office/drawing/2014/main" id="{4C71240D-FEF3-174E-9D26-E1EF5CB904E7}"/>
              </a:ext>
            </a:extLst>
          </p:cNvPr>
          <p:cNvSpPr txBox="1">
            <a:spLocks/>
          </p:cNvSpPr>
          <p:nvPr/>
        </p:nvSpPr>
        <p:spPr>
          <a:xfrm>
            <a:off x="6743454" y="1755228"/>
            <a:ext cx="2333298" cy="1303282"/>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14325" algn="l" rtl="0">
              <a:lnSpc>
                <a:spcPct val="100000"/>
              </a:lnSpc>
              <a:spcBef>
                <a:spcPts val="360"/>
              </a:spcBef>
              <a:spcAft>
                <a:spcPts val="0"/>
              </a:spcAft>
              <a:buClr>
                <a:schemeClr val="lt2"/>
              </a:buClr>
              <a:buSzPts val="1350"/>
              <a:buFont typeface="Noto Sans Symbols"/>
              <a:buChar char="🞐"/>
              <a:defRPr sz="2800" b="0" i="0" u="none" strike="noStrike" cap="none">
                <a:solidFill>
                  <a:schemeClr val="dk1"/>
                </a:solidFill>
                <a:latin typeface="Arial"/>
                <a:ea typeface="Arial"/>
                <a:cs typeface="Arial"/>
                <a:sym typeface="Arial"/>
              </a:defRPr>
            </a:lvl1pPr>
            <a:lvl2pPr marL="914400" marR="0" lvl="1" indent="-314325" algn="l" rtl="0">
              <a:lnSpc>
                <a:spcPct val="100000"/>
              </a:lnSpc>
              <a:spcBef>
                <a:spcPts val="360"/>
              </a:spcBef>
              <a:spcAft>
                <a:spcPts val="0"/>
              </a:spcAft>
              <a:buClr>
                <a:schemeClr val="dk2"/>
              </a:buClr>
              <a:buSzPts val="1350"/>
              <a:buFont typeface="Noto Sans Symbols"/>
              <a:buChar char="■"/>
              <a:defRPr sz="2400" b="0" i="0" u="none" strike="noStrike" cap="none">
                <a:solidFill>
                  <a:schemeClr val="dk1"/>
                </a:solidFill>
                <a:latin typeface="Arial"/>
                <a:ea typeface="Arial"/>
                <a:cs typeface="Arial"/>
                <a:sym typeface="Arial"/>
              </a:defRPr>
            </a:lvl2pPr>
            <a:lvl3pPr marL="1371600" marR="0" lvl="2" indent="-302894" algn="l" rtl="0">
              <a:lnSpc>
                <a:spcPct val="100000"/>
              </a:lnSpc>
              <a:spcBef>
                <a:spcPts val="360"/>
              </a:spcBef>
              <a:spcAft>
                <a:spcPts val="0"/>
              </a:spcAft>
              <a:buClr>
                <a:schemeClr val="accent1"/>
              </a:buClr>
              <a:buSzPts val="117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rtl="0">
              <a:lnSpc>
                <a:spcPct val="100000"/>
              </a:lnSpc>
              <a:spcBef>
                <a:spcPts val="360"/>
              </a:spcBef>
              <a:spcAft>
                <a:spcPts val="0"/>
              </a:spcAft>
              <a:buClr>
                <a:schemeClr val="lt2"/>
              </a:buClr>
              <a:buSzPts val="1800"/>
              <a:buFont typeface="Noto Sans Symbols"/>
              <a:buChar char="▪"/>
              <a:defRPr sz="1800" b="0" i="0" u="none" strike="noStrike" cap="none">
                <a:solidFill>
                  <a:schemeClr val="dk1"/>
                </a:solidFill>
                <a:latin typeface="Arial"/>
                <a:ea typeface="Arial"/>
                <a:cs typeface="Arial"/>
                <a:sym typeface="Arial"/>
              </a:defRPr>
            </a:lvl4pPr>
            <a:lvl5pPr marL="2286000" marR="0" lvl="4"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5pPr>
            <a:lvl6pPr marL="2743200" marR="0" lvl="5"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6pPr>
            <a:lvl7pPr marL="3200400" marR="0" lvl="6"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7pPr>
            <a:lvl8pPr marL="3657600" marR="0" lvl="7" indent="-320040"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8pPr>
            <a:lvl9pPr marL="4114800" marR="0" lvl="8" indent="-320040"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9pPr>
          </a:lstStyle>
          <a:p>
            <a:pPr marL="0" indent="0">
              <a:spcBef>
                <a:spcPts val="0"/>
              </a:spcBef>
              <a:buSzPts val="1650"/>
              <a:buFont typeface="Noto Sans Symbols"/>
              <a:buNone/>
            </a:pPr>
            <a:r>
              <a:rPr lang="en-US" sz="2000" dirty="0">
                <a:latin typeface="Calibri"/>
                <a:ea typeface="Calibri"/>
                <a:cs typeface="Calibri"/>
                <a:sym typeface="Calibri"/>
              </a:rPr>
              <a:t>Design Environment for Pentium</a:t>
            </a:r>
            <a:r>
              <a:rPr lang="zh-CN" altLang="en-US" sz="2000" dirty="0">
                <a:latin typeface="Calibri"/>
                <a:ea typeface="Calibri"/>
                <a:cs typeface="Calibri"/>
                <a:sym typeface="Calibri"/>
              </a:rPr>
              <a:t> </a:t>
            </a:r>
            <a:r>
              <a:rPr lang="en-US" sz="2000" dirty="0">
                <a:latin typeface="Calibri"/>
                <a:ea typeface="Calibri"/>
                <a:cs typeface="Calibri"/>
                <a:sym typeface="Calibri"/>
              </a:rPr>
              <a:t>Processors</a:t>
            </a:r>
            <a:r>
              <a:rPr lang="en-US" altLang="zh-CN" sz="2000" dirty="0">
                <a:latin typeface="Calibri"/>
                <a:ea typeface="Calibri"/>
                <a:cs typeface="Calibri"/>
                <a:sym typeface="Calibri"/>
              </a:rPr>
              <a:t>,</a:t>
            </a:r>
            <a:r>
              <a:rPr lang="zh-CN" altLang="en-US" sz="2000" dirty="0">
                <a:latin typeface="Calibri"/>
                <a:ea typeface="Calibri"/>
                <a:cs typeface="Calibri"/>
                <a:sym typeface="Calibri"/>
              </a:rPr>
              <a:t> </a:t>
            </a:r>
            <a:r>
              <a:rPr lang="en-US" altLang="zh-CN" sz="2000" dirty="0">
                <a:latin typeface="Calibri"/>
                <a:ea typeface="Calibri"/>
                <a:cs typeface="Calibri"/>
                <a:sym typeface="Calibri"/>
              </a:rPr>
              <a:t>1993</a:t>
            </a:r>
            <a:endParaRPr lang="en-US" sz="2000" dirty="0">
              <a:latin typeface="Calibri"/>
              <a:ea typeface="Calibri"/>
              <a:cs typeface="Calibri"/>
              <a:sym typeface="Calibri"/>
            </a:endParaRPr>
          </a:p>
          <a:p>
            <a:pPr marL="34290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spcBef>
                <a:spcPts val="0"/>
              </a:spcBef>
              <a:buSzPts val="1650"/>
              <a:buFont typeface="Wingdings" pitchFamily="2" charset="2"/>
              <a:buChar char="v"/>
            </a:pPr>
            <a:endParaRPr lang="en-US" sz="2000" dirty="0">
              <a:latin typeface="Calibri"/>
              <a:ea typeface="Calibri"/>
              <a:cs typeface="Calibri"/>
              <a:sym typeface="Calibri"/>
            </a:endParaRPr>
          </a:p>
          <a:p>
            <a:pPr marL="0" indent="0">
              <a:spcBef>
                <a:spcPts val="0"/>
              </a:spcBef>
              <a:buSzPts val="1650"/>
              <a:buFont typeface="Noto Sans Symbols"/>
              <a:buNone/>
            </a:pPr>
            <a:endParaRPr lang="en-US" sz="2200" dirty="0">
              <a:latin typeface="Calibri"/>
              <a:cs typeface="Calibri"/>
              <a:sym typeface="Calibri"/>
            </a:endParaRPr>
          </a:p>
          <a:p>
            <a:pPr marL="342900" indent="-361950">
              <a:spcBef>
                <a:spcPts val="0"/>
              </a:spcBef>
              <a:buSzPts val="1650"/>
            </a:pPr>
            <a:endParaRPr lang="en-US" dirty="0"/>
          </a:p>
        </p:txBody>
      </p:sp>
      <p:pic>
        <p:nvPicPr>
          <p:cNvPr id="13" name="Picture 12" descr="Graphical user interface, text, whiteboard&#10;&#10;Description automatically generated">
            <a:extLst>
              <a:ext uri="{FF2B5EF4-FFF2-40B4-BE49-F238E27FC236}">
                <a16:creationId xmlns:a16="http://schemas.microsoft.com/office/drawing/2014/main" id="{315FB379-1D19-7F44-8D1B-F3FDE063141D}"/>
              </a:ext>
            </a:extLst>
          </p:cNvPr>
          <p:cNvPicPr>
            <a:picLocks noChangeAspect="1"/>
          </p:cNvPicPr>
          <p:nvPr/>
        </p:nvPicPr>
        <p:blipFill>
          <a:blip r:embed="rId6"/>
          <a:stretch>
            <a:fillRect/>
          </a:stretch>
        </p:blipFill>
        <p:spPr>
          <a:xfrm>
            <a:off x="6900453" y="3172812"/>
            <a:ext cx="2019300" cy="2006600"/>
          </a:xfrm>
          <a:prstGeom prst="rect">
            <a:avLst/>
          </a:prstGeom>
        </p:spPr>
      </p:pic>
      <p:sp>
        <p:nvSpPr>
          <p:cNvPr id="20" name="TextBox 19">
            <a:extLst>
              <a:ext uri="{FF2B5EF4-FFF2-40B4-BE49-F238E27FC236}">
                <a16:creationId xmlns:a16="http://schemas.microsoft.com/office/drawing/2014/main" id="{5F67B88A-DE48-A647-91AE-A591F2A0543A}"/>
              </a:ext>
            </a:extLst>
          </p:cNvPr>
          <p:cNvSpPr txBox="1"/>
          <p:nvPr/>
        </p:nvSpPr>
        <p:spPr>
          <a:xfrm>
            <a:off x="457200" y="5906812"/>
            <a:ext cx="8472637" cy="461665"/>
          </a:xfrm>
          <a:prstGeom prst="rect">
            <a:avLst/>
          </a:prstGeom>
          <a:noFill/>
        </p:spPr>
        <p:txBody>
          <a:bodyPr wrap="square" rtlCol="0">
            <a:spAutoFit/>
          </a:bodyPr>
          <a:lstStyle/>
          <a:p>
            <a:endParaRPr lang="en-US" altLang="zh-CN" sz="1200" dirty="0"/>
          </a:p>
          <a:p>
            <a:r>
              <a:rPr lang="en-US" altLang="zh-CN" sz="1200" dirty="0"/>
              <a:t>Image Source</a:t>
            </a:r>
            <a:r>
              <a:rPr lang="en-US" altLang="zh-CN" sz="1200" dirty="0">
                <a:latin typeface="Arial" panose="020B0604020202020204" pitchFamily="34" charset="0"/>
                <a:cs typeface="Arial" panose="020B0604020202020204" pitchFamily="34" charset="0"/>
              </a:rPr>
              <a:t>:</a:t>
            </a:r>
            <a:r>
              <a:rPr lang="zh-CN" altLang="en-US" sz="1200" dirty="0">
                <a:latin typeface="Arial" panose="020B0604020202020204" pitchFamily="34" charset="0"/>
                <a:cs typeface="Arial" panose="020B0604020202020204" pitchFamily="34" charset="0"/>
              </a:rPr>
              <a:t> </a:t>
            </a:r>
            <a:r>
              <a:rPr lang="en-US" altLang="zh-CN" sz="1200" dirty="0" err="1">
                <a:latin typeface="Arial" panose="020B0604020202020204" pitchFamily="34" charset="0"/>
                <a:cs typeface="Arial" panose="020B0604020202020204" pitchFamily="34" charset="0"/>
              </a:rPr>
              <a:t>Bing.com</a:t>
            </a:r>
            <a:endParaRPr lang="en-US" sz="1200" dirty="0">
              <a:latin typeface="Arial" panose="020B0604020202020204" pitchFamily="34" charset="0"/>
              <a:ea typeface="Calibri"/>
              <a:cs typeface="Arial" panose="020B0604020202020204" pitchFamily="34" charset="0"/>
              <a:sym typeface="Calibri"/>
            </a:endParaRPr>
          </a:p>
        </p:txBody>
      </p:sp>
      <p:sp>
        <p:nvSpPr>
          <p:cNvPr id="15" name="TextBox 14">
            <a:extLst>
              <a:ext uri="{FF2B5EF4-FFF2-40B4-BE49-F238E27FC236}">
                <a16:creationId xmlns:a16="http://schemas.microsoft.com/office/drawing/2014/main" id="{2A572C08-21A3-6849-851A-F2A8471976A7}"/>
              </a:ext>
            </a:extLst>
          </p:cNvPr>
          <p:cNvSpPr txBox="1"/>
          <p:nvPr/>
        </p:nvSpPr>
        <p:spPr>
          <a:xfrm>
            <a:off x="457200" y="5906812"/>
            <a:ext cx="8472637" cy="307777"/>
          </a:xfrm>
          <a:prstGeom prst="rect">
            <a:avLst/>
          </a:prstGeom>
          <a:noFill/>
        </p:spPr>
        <p:txBody>
          <a:bodyPr wrap="square" rtlCol="0">
            <a:spAutoFit/>
          </a:bodyPr>
          <a:lstStyle/>
          <a:p>
            <a:pPr algn="ctr"/>
            <a:r>
              <a:rPr lang="en-US" altLang="zh-CN" dirty="0"/>
              <a:t>Figure 1.</a:t>
            </a:r>
            <a:r>
              <a:rPr lang="zh-CN" altLang="en-US" dirty="0"/>
              <a:t> </a:t>
            </a:r>
            <a:r>
              <a:rPr lang="en-US" altLang="zh-CN" dirty="0"/>
              <a:t>Intel</a:t>
            </a:r>
            <a:r>
              <a:rPr lang="zh-CN" altLang="en-US" dirty="0"/>
              <a:t> </a:t>
            </a:r>
            <a:r>
              <a:rPr lang="en-US" altLang="zh-CN" dirty="0"/>
              <a:t>Processors</a:t>
            </a:r>
            <a:endParaRPr lang="en-US" sz="1200" dirty="0">
              <a:latin typeface="Arial" panose="020B0604020202020204" pitchFamily="34" charset="0"/>
              <a:ea typeface="Calibri"/>
              <a:cs typeface="Arial" panose="020B0604020202020204" pitchFamily="34" charset="0"/>
              <a:sym typeface="Calibri"/>
            </a:endParaRPr>
          </a:p>
        </p:txBody>
      </p:sp>
    </p:spTree>
    <p:extLst>
      <p:ext uri="{BB962C8B-B14F-4D97-AF65-F5344CB8AC3E}">
        <p14:creationId xmlns:p14="http://schemas.microsoft.com/office/powerpoint/2010/main" val="1234334392"/>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linds(horizontal)">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
                                        <p:tgtEl>
                                          <p:spTgt spid="10"/>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blinds(horizontal)">
                                      <p:cBhvr>
                                        <p:cTn id="15" dur="500"/>
                                        <p:tgtEl>
                                          <p:spTgt spid="12"/>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blinds(horizontal)">
                                      <p:cBhvr>
                                        <p:cTn id="20" dur="500"/>
                                        <p:tgtEl>
                                          <p:spTgt spid="13"/>
                                        </p:tgtEl>
                                      </p:cBhvr>
                                    </p:animEffect>
                                  </p:childTnLst>
                                </p:cTn>
                              </p:par>
                              <p:par>
                                <p:cTn id="21" presetID="3" presetClass="entr" presetSubtype="1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blinds(horizontal)">
                                      <p:cBhvr>
                                        <p:cTn id="2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5</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br>
              <a:rPr lang="en-US" sz="3600" dirty="0">
                <a:latin typeface="Calibri"/>
                <a:ea typeface="Calibri"/>
                <a:cs typeface="Calibri"/>
                <a:sym typeface="Calibri"/>
              </a:rPr>
            </a:br>
            <a:r>
              <a:rPr lang="en-US" altLang="zh-CN" sz="4000" dirty="0">
                <a:solidFill>
                  <a:srgbClr val="266F8B"/>
                </a:solidFill>
                <a:latin typeface="Calibri"/>
                <a:ea typeface="Calibri"/>
                <a:cs typeface="Calibri"/>
                <a:sym typeface="Calibri"/>
              </a:rPr>
              <a:t>Abstract</a:t>
            </a:r>
            <a:endParaRPr sz="3400" dirty="0">
              <a:solidFill>
                <a:srgbClr val="266F8B"/>
              </a:solidFill>
              <a:latin typeface="Calibri"/>
              <a:ea typeface="Calibri"/>
              <a:cs typeface="Calibri"/>
              <a:sym typeface="Calibri"/>
            </a:endParaRPr>
          </a:p>
        </p:txBody>
      </p:sp>
      <p:sp>
        <p:nvSpPr>
          <p:cNvPr id="17" name="Google Shape;131;p4">
            <a:extLst>
              <a:ext uri="{FF2B5EF4-FFF2-40B4-BE49-F238E27FC236}">
                <a16:creationId xmlns:a16="http://schemas.microsoft.com/office/drawing/2014/main" id="{F443EFDD-5862-2F40-9126-0DD5BD2AC3BB}"/>
              </a:ext>
            </a:extLst>
          </p:cNvPr>
          <p:cNvSpPr txBox="1">
            <a:spLocks noGrp="1"/>
          </p:cNvSpPr>
          <p:nvPr>
            <p:ph type="body" idx="1"/>
          </p:nvPr>
        </p:nvSpPr>
        <p:spPr>
          <a:xfrm>
            <a:off x="430269" y="1484784"/>
            <a:ext cx="8713731" cy="4824536"/>
          </a:xfrm>
          <a:prstGeom prst="rect">
            <a:avLst/>
          </a:prstGeom>
          <a:noFill/>
          <a:ln>
            <a:noFill/>
          </a:ln>
        </p:spPr>
        <p:txBody>
          <a:bodyPr spcFirstLastPara="1" wrap="square" lIns="91425" tIns="45700" rIns="91425" bIns="45700" anchor="t" anchorCtr="0">
            <a:noAutofit/>
          </a:bodyPr>
          <a:lstStyle/>
          <a:p>
            <a:pPr marL="342900" indent="-361950">
              <a:lnSpc>
                <a:spcPct val="125000"/>
              </a:lnSpc>
              <a:spcBef>
                <a:spcPts val="0"/>
              </a:spcBef>
              <a:buSzPts val="1650"/>
              <a:buFont typeface="Wingdings" pitchFamily="2" charset="2"/>
              <a:buChar char="v"/>
            </a:pPr>
            <a:r>
              <a:rPr lang="en-US" altLang="zh-CN" sz="2000" dirty="0">
                <a:latin typeface="Calibri"/>
                <a:ea typeface="Calibri"/>
                <a:cs typeface="Calibri"/>
                <a:sym typeface="Calibri"/>
              </a:rPr>
              <a:t>At</a:t>
            </a:r>
            <a:r>
              <a:rPr lang="zh-CN" altLang="en-US" sz="2000" dirty="0">
                <a:latin typeface="Calibri"/>
                <a:ea typeface="Calibri"/>
                <a:cs typeface="Calibri"/>
                <a:sym typeface="Calibri"/>
              </a:rPr>
              <a:t> </a:t>
            </a:r>
            <a:r>
              <a:rPr lang="en-US" altLang="zh-CN" sz="2000" dirty="0">
                <a:latin typeface="Calibri"/>
                <a:ea typeface="Calibri"/>
                <a:cs typeface="Calibri"/>
                <a:sym typeface="Calibri"/>
              </a:rPr>
              <a:t>the</a:t>
            </a:r>
            <a:r>
              <a:rPr lang="zh-CN" altLang="en-US" sz="2000" dirty="0">
                <a:latin typeface="Calibri"/>
                <a:ea typeface="Calibri"/>
                <a:cs typeface="Calibri"/>
                <a:sym typeface="Calibri"/>
              </a:rPr>
              <a:t> </a:t>
            </a:r>
            <a:r>
              <a:rPr lang="en-US" altLang="zh-CN" sz="2000" dirty="0">
                <a:latin typeface="Calibri"/>
                <a:ea typeface="Calibri"/>
                <a:cs typeface="Calibri"/>
                <a:sym typeface="Calibri"/>
              </a:rPr>
              <a:t>early</a:t>
            </a:r>
            <a:r>
              <a:rPr lang="zh-CN" altLang="en-US" sz="2000" dirty="0">
                <a:latin typeface="Calibri"/>
                <a:ea typeface="Calibri"/>
                <a:cs typeface="Calibri"/>
                <a:sym typeface="Calibri"/>
              </a:rPr>
              <a:t> </a:t>
            </a:r>
            <a:r>
              <a:rPr lang="en-US" altLang="zh-CN" sz="2000" dirty="0">
                <a:latin typeface="Calibri"/>
                <a:ea typeface="Calibri"/>
                <a:cs typeface="Calibri"/>
                <a:sym typeface="Calibri"/>
              </a:rPr>
              <a:t>stage</a:t>
            </a:r>
            <a:r>
              <a:rPr lang="zh-CN" altLang="en-US" sz="2000" dirty="0">
                <a:latin typeface="Calibri"/>
                <a:ea typeface="Calibri"/>
                <a:cs typeface="Calibri"/>
                <a:sym typeface="Calibri"/>
              </a:rPr>
              <a:t> </a:t>
            </a:r>
            <a:r>
              <a:rPr lang="en-US" altLang="zh-CN" sz="2000" dirty="0">
                <a:latin typeface="Calibri"/>
                <a:ea typeface="Calibri"/>
                <a:cs typeface="Calibri"/>
                <a:sym typeface="Calibri"/>
              </a:rPr>
              <a:t>of</a:t>
            </a:r>
            <a:r>
              <a:rPr lang="zh-CN" altLang="en-US" sz="2000" dirty="0">
                <a:latin typeface="Calibri"/>
                <a:ea typeface="Calibri"/>
                <a:cs typeface="Calibri"/>
                <a:sym typeface="Calibri"/>
              </a:rPr>
              <a:t> </a:t>
            </a:r>
            <a:r>
              <a:rPr lang="en-US" altLang="zh-CN" sz="2000" dirty="0">
                <a:latin typeface="Calibri"/>
                <a:ea typeface="Calibri"/>
                <a:cs typeface="Calibri"/>
                <a:sym typeface="Calibri"/>
              </a:rPr>
              <a:t>the</a:t>
            </a:r>
            <a:r>
              <a:rPr lang="zh-CN" altLang="en-US" sz="2000" dirty="0">
                <a:latin typeface="Calibri"/>
                <a:ea typeface="Calibri"/>
                <a:cs typeface="Calibri"/>
                <a:sym typeface="Calibri"/>
              </a:rPr>
              <a:t> </a:t>
            </a:r>
            <a:r>
              <a:rPr lang="en-US" altLang="zh-CN" sz="2000" dirty="0">
                <a:latin typeface="Calibri"/>
                <a:ea typeface="Calibri"/>
                <a:cs typeface="Calibri"/>
                <a:sym typeface="Calibri"/>
              </a:rPr>
              <a:t>CAD</a:t>
            </a:r>
            <a:r>
              <a:rPr lang="zh-CN" altLang="en-US" sz="2000" dirty="0">
                <a:latin typeface="Calibri"/>
                <a:ea typeface="Calibri"/>
                <a:cs typeface="Calibri"/>
                <a:sym typeface="Calibri"/>
              </a:rPr>
              <a:t> </a:t>
            </a:r>
            <a:r>
              <a:rPr lang="en-US" altLang="zh-CN" sz="2000" dirty="0">
                <a:latin typeface="Calibri"/>
                <a:ea typeface="Calibri"/>
                <a:cs typeface="Calibri"/>
                <a:sym typeface="Calibri"/>
              </a:rPr>
              <a:t>industry,</a:t>
            </a:r>
            <a:r>
              <a:rPr lang="zh-CN" altLang="en-US" sz="2000" dirty="0">
                <a:latin typeface="Calibri"/>
                <a:ea typeface="Calibri"/>
                <a:cs typeface="Calibri"/>
                <a:sym typeface="Calibri"/>
              </a:rPr>
              <a:t> </a:t>
            </a:r>
            <a:r>
              <a:rPr lang="en-US" sz="2000" dirty="0">
                <a:latin typeface="Calibri"/>
                <a:ea typeface="Calibri"/>
                <a:cs typeface="Calibri"/>
                <a:sym typeface="Calibri"/>
              </a:rPr>
              <a:t>most tools emerged from </a:t>
            </a:r>
          </a:p>
          <a:p>
            <a:pPr marL="800100" lvl="1" indent="-361950">
              <a:lnSpc>
                <a:spcPct val="125000"/>
              </a:lnSpc>
              <a:spcBef>
                <a:spcPts val="0"/>
              </a:spcBef>
              <a:buSzPts val="1650"/>
              <a:buFont typeface="Wingdings" pitchFamily="2" charset="2"/>
              <a:buChar char="v"/>
            </a:pPr>
            <a:r>
              <a:rPr lang="en-US" altLang="zh-CN" sz="1800" dirty="0">
                <a:latin typeface="Calibri"/>
                <a:ea typeface="Calibri"/>
                <a:cs typeface="Calibri"/>
                <a:sym typeface="Calibri"/>
              </a:rPr>
              <a:t>I</a:t>
            </a:r>
            <a:r>
              <a:rPr lang="en-US" sz="1800" dirty="0">
                <a:latin typeface="Calibri"/>
                <a:ea typeface="Calibri"/>
                <a:cs typeface="Calibri"/>
                <a:sym typeface="Calibri"/>
              </a:rPr>
              <a:t>nternal development</a:t>
            </a:r>
          </a:p>
          <a:p>
            <a:pPr marL="800100" lvl="1" indent="-361950">
              <a:lnSpc>
                <a:spcPct val="125000"/>
              </a:lnSpc>
              <a:spcBef>
                <a:spcPts val="0"/>
              </a:spcBef>
              <a:buSzPts val="1650"/>
              <a:buFont typeface="Wingdings" pitchFamily="2" charset="2"/>
              <a:buChar char="v"/>
            </a:pPr>
            <a:r>
              <a:rPr lang="en-US" altLang="zh-CN" sz="1800" dirty="0">
                <a:latin typeface="Calibri"/>
                <a:ea typeface="Calibri"/>
                <a:cs typeface="Calibri"/>
                <a:sym typeface="Calibri"/>
              </a:rPr>
              <a:t>E</a:t>
            </a:r>
            <a:r>
              <a:rPr lang="en-US" sz="1800" dirty="0">
                <a:latin typeface="Calibri"/>
                <a:ea typeface="Calibri"/>
                <a:cs typeface="Calibri"/>
                <a:sym typeface="Calibri"/>
              </a:rPr>
              <a:t>xternal university research</a:t>
            </a:r>
          </a:p>
          <a:p>
            <a:pPr marL="800100" lvl="1" indent="-361950">
              <a:lnSpc>
                <a:spcPct val="125000"/>
              </a:lnSpc>
              <a:spcBef>
                <a:spcPts val="0"/>
              </a:spcBef>
              <a:buSzPts val="1650"/>
              <a:buFont typeface="Wingdings" pitchFamily="2" charset="2"/>
              <a:buChar char="v"/>
            </a:pPr>
            <a:r>
              <a:rPr lang="en-US" altLang="zh-CN" sz="1800" dirty="0">
                <a:latin typeface="Calibri"/>
                <a:ea typeface="Calibri"/>
                <a:cs typeface="Calibri"/>
                <a:sym typeface="Calibri"/>
              </a:rPr>
              <a:t>A</a:t>
            </a:r>
            <a:r>
              <a:rPr lang="en-US" sz="1800" dirty="0">
                <a:latin typeface="Calibri"/>
                <a:ea typeface="Calibri"/>
                <a:cs typeface="Calibri"/>
                <a:sym typeface="Calibri"/>
              </a:rPr>
              <a:t> blend of internal work with external tools and researc</a:t>
            </a:r>
            <a:r>
              <a:rPr lang="en-US" altLang="zh-CN" sz="1800" dirty="0">
                <a:latin typeface="Calibri"/>
                <a:ea typeface="Calibri"/>
                <a:cs typeface="Calibri"/>
                <a:sym typeface="Calibri"/>
              </a:rPr>
              <a:t>h</a:t>
            </a:r>
          </a:p>
          <a:p>
            <a:pPr marL="800100" lvl="1" indent="-361950">
              <a:lnSpc>
                <a:spcPct val="125000"/>
              </a:lnSpc>
              <a:spcBef>
                <a:spcPts val="0"/>
              </a:spcBef>
              <a:buSzPts val="1650"/>
              <a:buFont typeface="Wingdings" pitchFamily="2" charset="2"/>
              <a:buChar char="v"/>
            </a:pPr>
            <a:endParaRPr lang="en-US" sz="18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While there were a</a:t>
            </a:r>
            <a:r>
              <a:rPr lang="zh-CN" altLang="en-US" sz="2000" dirty="0">
                <a:latin typeface="Calibri"/>
                <a:ea typeface="Calibri"/>
                <a:cs typeface="Calibri"/>
                <a:sym typeface="Calibri"/>
              </a:rPr>
              <a:t> </a:t>
            </a:r>
            <a:r>
              <a:rPr lang="en-US" altLang="zh-CN" sz="2000" dirty="0">
                <a:latin typeface="Calibri"/>
                <a:ea typeface="Calibri"/>
                <a:cs typeface="Calibri"/>
                <a:sym typeface="Calibri"/>
              </a:rPr>
              <a:t>lot</a:t>
            </a:r>
            <a:r>
              <a:rPr lang="en-US" sz="2000" dirty="0">
                <a:latin typeface="Calibri"/>
                <a:ea typeface="Calibri"/>
                <a:cs typeface="Calibri"/>
                <a:sym typeface="Calibri"/>
              </a:rPr>
              <a:t> of corporate-university relationships at that time, none was as prolific as that of Intel with </a:t>
            </a:r>
            <a:r>
              <a:rPr lang="en-US" altLang="zh-CN" sz="2000" dirty="0">
                <a:latin typeface="Calibri"/>
                <a:ea typeface="Calibri"/>
                <a:cs typeface="Calibri"/>
                <a:sym typeface="Calibri"/>
              </a:rPr>
              <a:t>UC</a:t>
            </a:r>
            <a:r>
              <a:rPr lang="zh-CN" altLang="en-US" sz="2000" dirty="0">
                <a:latin typeface="Calibri"/>
                <a:ea typeface="Calibri"/>
                <a:cs typeface="Calibri"/>
                <a:sym typeface="Calibri"/>
              </a:rPr>
              <a:t> </a:t>
            </a:r>
            <a:r>
              <a:rPr lang="en-US" sz="2000" dirty="0">
                <a:latin typeface="Calibri"/>
                <a:ea typeface="Calibri"/>
                <a:cs typeface="Calibri"/>
                <a:sym typeface="Calibri"/>
              </a:rPr>
              <a:t>Berkeley.</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In particular,</a:t>
            </a:r>
            <a:r>
              <a:rPr lang="zh-CN" altLang="en-US" sz="2000" dirty="0">
                <a:latin typeface="Calibri"/>
                <a:ea typeface="Calibri"/>
                <a:cs typeface="Calibri"/>
                <a:sym typeface="Calibri"/>
              </a:rPr>
              <a:t> </a:t>
            </a:r>
            <a:r>
              <a:rPr lang="en-US" sz="2000" i="1" dirty="0">
                <a:solidFill>
                  <a:schemeClr val="accent6"/>
                </a:solidFill>
                <a:latin typeface="Calibri"/>
                <a:ea typeface="Calibri"/>
                <a:cs typeface="Calibri"/>
                <a:sym typeface="Calibri"/>
              </a:rPr>
              <a:t>Alberto </a:t>
            </a:r>
            <a:r>
              <a:rPr lang="en-US" sz="2000" i="1" dirty="0" err="1">
                <a:solidFill>
                  <a:schemeClr val="accent6"/>
                </a:solidFill>
                <a:latin typeface="Calibri"/>
                <a:ea typeface="Calibri"/>
                <a:cs typeface="Calibri"/>
                <a:sym typeface="Calibri"/>
              </a:rPr>
              <a:t>Sangiovanni</a:t>
            </a:r>
            <a:r>
              <a:rPr lang="en-US" altLang="zh-CN" sz="2000" i="1" dirty="0" err="1">
                <a:solidFill>
                  <a:schemeClr val="accent6"/>
                </a:solidFill>
                <a:latin typeface="Calibri"/>
                <a:ea typeface="Calibri"/>
                <a:cs typeface="Calibri"/>
                <a:sym typeface="Calibri"/>
              </a:rPr>
              <a:t>-</a:t>
            </a:r>
            <a:r>
              <a:rPr lang="en-US" sz="2000" i="1" dirty="0" err="1">
                <a:solidFill>
                  <a:schemeClr val="accent6"/>
                </a:solidFill>
                <a:latin typeface="Calibri"/>
                <a:ea typeface="Calibri"/>
                <a:cs typeface="Calibri"/>
                <a:sym typeface="Calibri"/>
              </a:rPr>
              <a:t>Vincentelli</a:t>
            </a:r>
            <a:r>
              <a:rPr lang="en-US" sz="2000" i="1" dirty="0">
                <a:solidFill>
                  <a:schemeClr val="accent6"/>
                </a:solidFill>
                <a:latin typeface="Calibri"/>
                <a:ea typeface="Calibri"/>
                <a:cs typeface="Calibri"/>
                <a:sym typeface="Calibri"/>
              </a:rPr>
              <a:t> </a:t>
            </a:r>
            <a:r>
              <a:rPr lang="en-US" sz="2000" dirty="0">
                <a:latin typeface="Calibri"/>
                <a:ea typeface="Calibri"/>
                <a:cs typeface="Calibri"/>
                <a:sym typeface="Calibri"/>
              </a:rPr>
              <a:t>and his team, which consisted of Robert Brayton, Richard Newton, and many graduate students, had developed a strong partnership with Intel and its microprocessor teams.</a:t>
            </a: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0" lvl="0" indent="0">
              <a:spcBef>
                <a:spcPts val="0"/>
              </a:spcBef>
              <a:buSzPts val="1650"/>
              <a:buNone/>
            </a:pPr>
            <a:endParaRPr lang="en-US" sz="2200" dirty="0">
              <a:latin typeface="Calibri"/>
              <a:cs typeface="Calibri"/>
              <a:sym typeface="Calibri"/>
            </a:endParaRPr>
          </a:p>
          <a:p>
            <a:pPr marL="342900" lvl="0" indent="-361950">
              <a:spcBef>
                <a:spcPts val="0"/>
              </a:spcBef>
              <a:buSzPts val="1650"/>
            </a:pPr>
            <a:endParaRPr dirty="0"/>
          </a:p>
        </p:txBody>
      </p:sp>
    </p:spTree>
    <p:extLst>
      <p:ext uri="{BB962C8B-B14F-4D97-AF65-F5344CB8AC3E}">
        <p14:creationId xmlns:p14="http://schemas.microsoft.com/office/powerpoint/2010/main" val="1721172333"/>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7">
                                            <p:txEl>
                                              <p:pRg st="5" end="5"/>
                                            </p:txEl>
                                          </p:spTgt>
                                        </p:tgtEl>
                                        <p:attrNameLst>
                                          <p:attrName>style.visibility</p:attrName>
                                        </p:attrNameLst>
                                      </p:cBhvr>
                                      <p:to>
                                        <p:strVal val="visible"/>
                                      </p:to>
                                    </p:set>
                                    <p:animEffect transition="in" filter="blinds(horizontal)">
                                      <p:cBhvr>
                                        <p:cTn id="7" dur="500"/>
                                        <p:tgtEl>
                                          <p:spTgt spid="17">
                                            <p:txEl>
                                              <p:pRg st="5" end="5"/>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7">
                                            <p:txEl>
                                              <p:pRg st="7" end="7"/>
                                            </p:txEl>
                                          </p:spTgt>
                                        </p:tgtEl>
                                        <p:attrNameLst>
                                          <p:attrName>style.visibility</p:attrName>
                                        </p:attrNameLst>
                                      </p:cBhvr>
                                      <p:to>
                                        <p:strVal val="visible"/>
                                      </p:to>
                                    </p:set>
                                    <p:animEffect transition="in" filter="blinds(horizontal)">
                                      <p:cBhvr>
                                        <p:cTn id="12" dur="500"/>
                                        <p:tgtEl>
                                          <p:spTgt spid="1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3"/>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4000">
                <a:solidFill>
                  <a:srgbClr val="266F8B"/>
                </a:solidFill>
                <a:latin typeface="Calibri"/>
                <a:ea typeface="Calibri"/>
                <a:cs typeface="Calibri"/>
                <a:sym typeface="Calibri"/>
              </a:rPr>
              <a:t>Outline</a:t>
            </a:r>
            <a:endParaRPr sz="4000">
              <a:solidFill>
                <a:srgbClr val="266F8B"/>
              </a:solidFill>
              <a:latin typeface="Calibri"/>
              <a:ea typeface="Calibri"/>
              <a:cs typeface="Calibri"/>
              <a:sym typeface="Calibri"/>
            </a:endParaRPr>
          </a:p>
        </p:txBody>
      </p:sp>
      <p:sp>
        <p:nvSpPr>
          <p:cNvPr id="124" name="Google Shape;124;p3"/>
          <p:cNvSpPr txBox="1">
            <a:spLocks noGrp="1"/>
          </p:cNvSpPr>
          <p:nvPr>
            <p:ph type="body" idx="1"/>
          </p:nvPr>
        </p:nvSpPr>
        <p:spPr>
          <a:xfrm>
            <a:off x="331079" y="1600200"/>
            <a:ext cx="8970579" cy="4530725"/>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SzPts val="1800"/>
              <a:buChar char="🞐"/>
            </a:pPr>
            <a:r>
              <a:rPr lang="en-US" sz="2400" dirty="0">
                <a:solidFill>
                  <a:schemeClr val="tx1">
                    <a:lumMod val="50000"/>
                    <a:lumOff val="50000"/>
                  </a:schemeClr>
                </a:solidFill>
                <a:latin typeface="Calibri"/>
                <a:ea typeface="Calibri"/>
                <a:cs typeface="Calibri"/>
                <a:sym typeface="Calibri"/>
              </a:rPr>
              <a:t>Abstract</a:t>
            </a:r>
          </a:p>
          <a:p>
            <a:pPr marL="342900" lvl="0" indent="-371475">
              <a:lnSpc>
                <a:spcPct val="150000"/>
              </a:lnSpc>
              <a:spcBef>
                <a:spcPts val="480"/>
              </a:spcBef>
              <a:buClr>
                <a:srgbClr val="A5A5A5"/>
              </a:buClr>
              <a:buSzPts val="1800"/>
            </a:pPr>
            <a:r>
              <a:rPr lang="en-US" sz="2400" dirty="0">
                <a:solidFill>
                  <a:schemeClr val="accent6"/>
                </a:solidFill>
                <a:latin typeface="Calibri"/>
                <a:ea typeface="Calibri"/>
                <a:cs typeface="Calibri"/>
                <a:sym typeface="Calibri"/>
              </a:rPr>
              <a:t>Background: A Brief History of Microprocessor</a:t>
            </a:r>
            <a:r>
              <a:rPr lang="en-US" altLang="zh-CN" sz="2400" dirty="0">
                <a:solidFill>
                  <a:schemeClr val="accent6"/>
                </a:solidFill>
                <a:latin typeface="Calibri"/>
                <a:ea typeface="Calibri"/>
                <a:cs typeface="Calibri"/>
                <a:sym typeface="Calibri"/>
              </a:rPr>
              <a:t>s &amp;</a:t>
            </a:r>
            <a:r>
              <a:rPr lang="zh-CN" altLang="en-US" sz="2400" dirty="0">
                <a:solidFill>
                  <a:schemeClr val="accent6"/>
                </a:solidFill>
                <a:latin typeface="Calibri"/>
                <a:ea typeface="Calibri"/>
                <a:cs typeface="Calibri"/>
                <a:sym typeface="Calibri"/>
              </a:rPr>
              <a:t> </a:t>
            </a:r>
            <a:r>
              <a:rPr lang="en-US" sz="2400" dirty="0">
                <a:solidFill>
                  <a:schemeClr val="accent6"/>
                </a:solidFill>
                <a:latin typeface="Calibri"/>
                <a:ea typeface="Calibri"/>
                <a:cs typeface="Calibri"/>
                <a:sym typeface="Calibri"/>
              </a:rPr>
              <a:t>Intel</a:t>
            </a:r>
          </a:p>
          <a:p>
            <a:pPr marL="342900" lvl="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for</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the</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Early</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x86</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Processors</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(1970s</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to</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1980s)</a:t>
            </a:r>
          </a:p>
          <a:p>
            <a:pPr marL="342900" lvl="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The</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386</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(1985)</a:t>
            </a:r>
            <a:r>
              <a:rPr lang="zh-CN" altLang="en-US" sz="2400" dirty="0">
                <a:solidFill>
                  <a:schemeClr val="tx1">
                    <a:lumMod val="50000"/>
                    <a:lumOff val="50000"/>
                  </a:schemeClr>
                </a:solidFill>
                <a:latin typeface="Calibri"/>
                <a:ea typeface="Calibri"/>
                <a:cs typeface="Calibri"/>
                <a:sym typeface="Calibri"/>
              </a:rPr>
              <a:t> </a:t>
            </a:r>
            <a:endParaRPr lang="en-US" altLang="zh-CN" sz="2400" dirty="0">
              <a:solidFill>
                <a:schemeClr val="tx1">
                  <a:lumMod val="50000"/>
                  <a:lumOff val="50000"/>
                </a:schemeClr>
              </a:solidFill>
              <a:latin typeface="Calibri"/>
              <a:ea typeface="Calibri"/>
              <a:cs typeface="Calibri"/>
              <a:sym typeface="Calibri"/>
            </a:endParaRPr>
          </a:p>
          <a:p>
            <a:pPr marL="34290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The</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486</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(1989)</a:t>
            </a:r>
            <a:r>
              <a:rPr lang="zh-CN" altLang="en-US" sz="2400" dirty="0">
                <a:solidFill>
                  <a:schemeClr val="tx1">
                    <a:lumMod val="50000"/>
                    <a:lumOff val="50000"/>
                  </a:schemeClr>
                </a:solidFill>
                <a:latin typeface="Calibri"/>
                <a:ea typeface="Calibri"/>
                <a:cs typeface="Calibri"/>
                <a:sym typeface="Calibri"/>
              </a:rPr>
              <a:t> </a:t>
            </a:r>
            <a:endParaRPr lang="en-US" altLang="zh-CN" sz="2400" dirty="0">
              <a:solidFill>
                <a:schemeClr val="tx1">
                  <a:lumMod val="50000"/>
                  <a:lumOff val="50000"/>
                </a:schemeClr>
              </a:solidFill>
              <a:latin typeface="Calibri"/>
              <a:ea typeface="Calibri"/>
              <a:cs typeface="Calibri"/>
              <a:sym typeface="Calibri"/>
            </a:endParaRPr>
          </a:p>
          <a:p>
            <a:pPr marL="34290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Design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Environment</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for</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Pentium</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Processors</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(1993)</a:t>
            </a:r>
          </a:p>
          <a:p>
            <a:pPr marL="342900" indent="-371475">
              <a:lnSpc>
                <a:spcPct val="150000"/>
              </a:lnSpc>
              <a:spcBef>
                <a:spcPts val="480"/>
              </a:spcBef>
              <a:buClr>
                <a:srgbClr val="A5A5A5"/>
              </a:buClr>
              <a:buSzPts val="1800"/>
            </a:pPr>
            <a:r>
              <a:rPr lang="en-US" altLang="zh-CN" sz="2400" dirty="0">
                <a:solidFill>
                  <a:schemeClr val="tx1">
                    <a:lumMod val="50000"/>
                    <a:lumOff val="50000"/>
                  </a:schemeClr>
                </a:solidFill>
                <a:latin typeface="Calibri"/>
                <a:ea typeface="Calibri"/>
                <a:cs typeface="Calibri"/>
                <a:sym typeface="Calibri"/>
              </a:rPr>
              <a:t>Discussion</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&amp;</a:t>
            </a:r>
            <a:r>
              <a:rPr lang="zh-CN" altLang="en-US" sz="2400" dirty="0">
                <a:solidFill>
                  <a:schemeClr val="tx1">
                    <a:lumMod val="50000"/>
                    <a:lumOff val="50000"/>
                  </a:schemeClr>
                </a:solidFill>
                <a:latin typeface="Calibri"/>
                <a:ea typeface="Calibri"/>
                <a:cs typeface="Calibri"/>
                <a:sym typeface="Calibri"/>
              </a:rPr>
              <a:t> </a:t>
            </a:r>
            <a:r>
              <a:rPr lang="en-US" altLang="zh-CN" sz="2400" dirty="0">
                <a:solidFill>
                  <a:schemeClr val="tx1">
                    <a:lumMod val="50000"/>
                    <a:lumOff val="50000"/>
                  </a:schemeClr>
                </a:solidFill>
                <a:latin typeface="Calibri"/>
                <a:ea typeface="Calibri"/>
                <a:cs typeface="Calibri"/>
                <a:sym typeface="Calibri"/>
              </a:rPr>
              <a:t>Trends</a:t>
            </a:r>
          </a:p>
          <a:p>
            <a:pPr marL="342900" lvl="0" indent="-371475">
              <a:spcBef>
                <a:spcPts val="480"/>
              </a:spcBef>
              <a:buClr>
                <a:srgbClr val="A5A5A5"/>
              </a:buClr>
              <a:buSzPts val="1800"/>
            </a:pPr>
            <a:endParaRPr lang="en-US" sz="2400" dirty="0">
              <a:solidFill>
                <a:srgbClr val="A5A5A5"/>
              </a:solidFill>
              <a:latin typeface="Calibri"/>
              <a:ea typeface="Calibri"/>
              <a:cs typeface="Calibri"/>
              <a:sym typeface="Calibri"/>
            </a:endParaRPr>
          </a:p>
          <a:p>
            <a:pPr marL="0" lvl="0" indent="0" algn="l" rtl="0">
              <a:spcBef>
                <a:spcPts val="480"/>
              </a:spcBef>
              <a:spcAft>
                <a:spcPts val="0"/>
              </a:spcAft>
              <a:buClr>
                <a:srgbClr val="A5A5A5"/>
              </a:buClr>
              <a:buSzPts val="1800"/>
              <a:buNone/>
            </a:pPr>
            <a:endParaRPr lang="en-US" sz="2400" dirty="0">
              <a:solidFill>
                <a:srgbClr val="A5A5A5"/>
              </a:solidFill>
              <a:latin typeface="Calibri"/>
              <a:ea typeface="Calibri"/>
              <a:cs typeface="Calibri"/>
              <a:sym typeface="Calibri"/>
            </a:endParaRPr>
          </a:p>
        </p:txBody>
      </p:sp>
      <p:sp>
        <p:nvSpPr>
          <p:cNvPr id="125" name="Google Shape;125;p3"/>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6</a:t>
            </a:fld>
            <a:endParaRPr/>
          </a:p>
        </p:txBody>
      </p:sp>
    </p:spTree>
    <p:extLst>
      <p:ext uri="{BB962C8B-B14F-4D97-AF65-F5344CB8AC3E}">
        <p14:creationId xmlns:p14="http://schemas.microsoft.com/office/powerpoint/2010/main" val="4193656594"/>
      </p:ext>
    </p:extLst>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7</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br>
              <a:rPr lang="en-US" sz="3600" dirty="0">
                <a:latin typeface="Calibri"/>
                <a:ea typeface="Calibri"/>
                <a:cs typeface="Calibri"/>
                <a:sym typeface="Calibri"/>
              </a:rPr>
            </a:br>
            <a:r>
              <a:rPr lang="en-US" altLang="zh-CN" sz="4000" dirty="0">
                <a:solidFill>
                  <a:srgbClr val="266F8B"/>
                </a:solidFill>
                <a:latin typeface="Calibri"/>
                <a:ea typeface="Calibri"/>
                <a:cs typeface="Calibri"/>
                <a:sym typeface="Calibri"/>
              </a:rPr>
              <a:t>A</a:t>
            </a:r>
            <a:r>
              <a:rPr lang="zh-CN" altLang="en-US" sz="4000" dirty="0">
                <a:solidFill>
                  <a:srgbClr val="266F8B"/>
                </a:solidFill>
                <a:latin typeface="Calibri"/>
                <a:ea typeface="Calibri"/>
                <a:cs typeface="Calibri"/>
                <a:sym typeface="Calibri"/>
              </a:rPr>
              <a:t> </a:t>
            </a:r>
            <a:r>
              <a:rPr lang="en-US" altLang="zh-CN" sz="4000" dirty="0">
                <a:solidFill>
                  <a:srgbClr val="266F8B"/>
                </a:solidFill>
                <a:latin typeface="Calibri"/>
                <a:ea typeface="Calibri"/>
                <a:cs typeface="Calibri"/>
                <a:sym typeface="Calibri"/>
              </a:rPr>
              <a:t>Brief</a:t>
            </a:r>
            <a:r>
              <a:rPr lang="zh-CN" altLang="en-US" sz="4000" dirty="0">
                <a:solidFill>
                  <a:srgbClr val="266F8B"/>
                </a:solidFill>
                <a:latin typeface="Calibri"/>
                <a:ea typeface="Calibri"/>
                <a:cs typeface="Calibri"/>
                <a:sym typeface="Calibri"/>
              </a:rPr>
              <a:t> </a:t>
            </a:r>
            <a:r>
              <a:rPr lang="en-US" altLang="zh-CN" sz="4000" dirty="0">
                <a:solidFill>
                  <a:srgbClr val="266F8B"/>
                </a:solidFill>
                <a:latin typeface="Calibri"/>
                <a:ea typeface="Calibri"/>
                <a:cs typeface="Calibri"/>
                <a:sym typeface="Calibri"/>
              </a:rPr>
              <a:t>History</a:t>
            </a:r>
            <a:r>
              <a:rPr lang="zh-CN" altLang="en-US" sz="4000" dirty="0">
                <a:solidFill>
                  <a:srgbClr val="266F8B"/>
                </a:solidFill>
                <a:latin typeface="Calibri"/>
                <a:ea typeface="Calibri"/>
                <a:cs typeface="Calibri"/>
                <a:sym typeface="Calibri"/>
              </a:rPr>
              <a:t> </a:t>
            </a:r>
            <a:r>
              <a:rPr lang="en-US" altLang="zh-CN" sz="4000" dirty="0">
                <a:solidFill>
                  <a:srgbClr val="266F8B"/>
                </a:solidFill>
                <a:latin typeface="Calibri"/>
                <a:ea typeface="Calibri"/>
                <a:cs typeface="Calibri"/>
                <a:sym typeface="Calibri"/>
              </a:rPr>
              <a:t>of</a:t>
            </a:r>
            <a:r>
              <a:rPr lang="zh-CN" altLang="en-US" sz="4000" dirty="0">
                <a:solidFill>
                  <a:srgbClr val="266F8B"/>
                </a:solidFill>
                <a:latin typeface="Calibri"/>
                <a:ea typeface="Calibri"/>
                <a:cs typeface="Calibri"/>
                <a:sym typeface="Calibri"/>
              </a:rPr>
              <a:t> </a:t>
            </a:r>
            <a:r>
              <a:rPr lang="en-US" altLang="zh-CN" sz="4000" dirty="0">
                <a:solidFill>
                  <a:srgbClr val="266F8B"/>
                </a:solidFill>
                <a:latin typeface="Calibri"/>
                <a:ea typeface="Calibri"/>
                <a:cs typeface="Calibri"/>
                <a:sym typeface="Calibri"/>
              </a:rPr>
              <a:t>Microprocessors</a:t>
            </a:r>
            <a:endParaRPr sz="3400" dirty="0">
              <a:solidFill>
                <a:srgbClr val="266F8B"/>
              </a:solidFill>
              <a:latin typeface="Calibri"/>
              <a:ea typeface="Calibri"/>
              <a:cs typeface="Calibri"/>
              <a:sym typeface="Calibri"/>
            </a:endParaRPr>
          </a:p>
        </p:txBody>
      </p:sp>
      <p:pic>
        <p:nvPicPr>
          <p:cNvPr id="3" name="Picture 2" descr="Diagram&#10;&#10;Description automatically generated">
            <a:extLst>
              <a:ext uri="{FF2B5EF4-FFF2-40B4-BE49-F238E27FC236}">
                <a16:creationId xmlns:a16="http://schemas.microsoft.com/office/drawing/2014/main" id="{59FF7281-E46D-2A40-9EBA-79E5D41838DD}"/>
              </a:ext>
            </a:extLst>
          </p:cNvPr>
          <p:cNvPicPr>
            <a:picLocks noChangeAspect="1"/>
          </p:cNvPicPr>
          <p:nvPr/>
        </p:nvPicPr>
        <p:blipFill>
          <a:blip r:embed="rId3"/>
          <a:stretch>
            <a:fillRect/>
          </a:stretch>
        </p:blipFill>
        <p:spPr>
          <a:xfrm>
            <a:off x="430267" y="3678910"/>
            <a:ext cx="3339821" cy="2197756"/>
          </a:xfrm>
          <a:prstGeom prst="rect">
            <a:avLst/>
          </a:prstGeom>
        </p:spPr>
      </p:pic>
      <p:sp>
        <p:nvSpPr>
          <p:cNvPr id="7" name="Google Shape;131;p4">
            <a:extLst>
              <a:ext uri="{FF2B5EF4-FFF2-40B4-BE49-F238E27FC236}">
                <a16:creationId xmlns:a16="http://schemas.microsoft.com/office/drawing/2014/main" id="{E8757782-7449-8C42-A13D-F2D2D271D8DE}"/>
              </a:ext>
            </a:extLst>
          </p:cNvPr>
          <p:cNvSpPr txBox="1">
            <a:spLocks/>
          </p:cNvSpPr>
          <p:nvPr/>
        </p:nvSpPr>
        <p:spPr>
          <a:xfrm>
            <a:off x="430269" y="1755228"/>
            <a:ext cx="3339819" cy="1303282"/>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14325" algn="l" rtl="0">
              <a:lnSpc>
                <a:spcPct val="100000"/>
              </a:lnSpc>
              <a:spcBef>
                <a:spcPts val="360"/>
              </a:spcBef>
              <a:spcAft>
                <a:spcPts val="0"/>
              </a:spcAft>
              <a:buClr>
                <a:schemeClr val="lt2"/>
              </a:buClr>
              <a:buSzPts val="1350"/>
              <a:buFont typeface="Noto Sans Symbols"/>
              <a:buChar char="🞐"/>
              <a:defRPr sz="2800" b="0" i="0" u="none" strike="noStrike" cap="none">
                <a:solidFill>
                  <a:schemeClr val="dk1"/>
                </a:solidFill>
                <a:latin typeface="Arial"/>
                <a:ea typeface="Arial"/>
                <a:cs typeface="Arial"/>
                <a:sym typeface="Arial"/>
              </a:defRPr>
            </a:lvl1pPr>
            <a:lvl2pPr marL="914400" marR="0" lvl="1" indent="-314325" algn="l" rtl="0">
              <a:lnSpc>
                <a:spcPct val="100000"/>
              </a:lnSpc>
              <a:spcBef>
                <a:spcPts val="360"/>
              </a:spcBef>
              <a:spcAft>
                <a:spcPts val="0"/>
              </a:spcAft>
              <a:buClr>
                <a:schemeClr val="dk2"/>
              </a:buClr>
              <a:buSzPts val="1350"/>
              <a:buFont typeface="Noto Sans Symbols"/>
              <a:buChar char="■"/>
              <a:defRPr sz="2400" b="0" i="0" u="none" strike="noStrike" cap="none">
                <a:solidFill>
                  <a:schemeClr val="dk1"/>
                </a:solidFill>
                <a:latin typeface="Arial"/>
                <a:ea typeface="Arial"/>
                <a:cs typeface="Arial"/>
                <a:sym typeface="Arial"/>
              </a:defRPr>
            </a:lvl2pPr>
            <a:lvl3pPr marL="1371600" marR="0" lvl="2" indent="-302894" algn="l" rtl="0">
              <a:lnSpc>
                <a:spcPct val="100000"/>
              </a:lnSpc>
              <a:spcBef>
                <a:spcPts val="360"/>
              </a:spcBef>
              <a:spcAft>
                <a:spcPts val="0"/>
              </a:spcAft>
              <a:buClr>
                <a:schemeClr val="accent1"/>
              </a:buClr>
              <a:buSzPts val="117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rtl="0">
              <a:lnSpc>
                <a:spcPct val="100000"/>
              </a:lnSpc>
              <a:spcBef>
                <a:spcPts val="360"/>
              </a:spcBef>
              <a:spcAft>
                <a:spcPts val="0"/>
              </a:spcAft>
              <a:buClr>
                <a:schemeClr val="lt2"/>
              </a:buClr>
              <a:buSzPts val="1800"/>
              <a:buFont typeface="Noto Sans Symbols"/>
              <a:buChar char="▪"/>
              <a:defRPr sz="1800" b="0" i="0" u="none" strike="noStrike" cap="none">
                <a:solidFill>
                  <a:schemeClr val="dk1"/>
                </a:solidFill>
                <a:latin typeface="Arial"/>
                <a:ea typeface="Arial"/>
                <a:cs typeface="Arial"/>
                <a:sym typeface="Arial"/>
              </a:defRPr>
            </a:lvl4pPr>
            <a:lvl5pPr marL="2286000" marR="0" lvl="4"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5pPr>
            <a:lvl6pPr marL="2743200" marR="0" lvl="5"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6pPr>
            <a:lvl7pPr marL="3200400" marR="0" lvl="6"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7pPr>
            <a:lvl8pPr marL="3657600" marR="0" lvl="7" indent="-320040"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8pPr>
            <a:lvl9pPr marL="4114800" marR="0" lvl="8" indent="-320040"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9pPr>
          </a:lstStyle>
          <a:p>
            <a:pPr marL="0" indent="0">
              <a:spcBef>
                <a:spcPts val="0"/>
              </a:spcBef>
              <a:buSzPts val="1650"/>
              <a:buNone/>
            </a:pPr>
            <a:r>
              <a:rPr lang="en-US" sz="2000" dirty="0">
                <a:latin typeface="Calibri"/>
                <a:ea typeface="Calibri"/>
                <a:cs typeface="Calibri"/>
                <a:sym typeface="Calibri"/>
              </a:rPr>
              <a:t>The development of MOS integrated circuit chips in the early 1960s enabled higher transistor density and lower manufacturing costs.</a:t>
            </a:r>
          </a:p>
          <a:p>
            <a:pPr marL="34290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spcBef>
                <a:spcPts val="0"/>
              </a:spcBef>
              <a:buSzPts val="1650"/>
              <a:buFont typeface="Wingdings" pitchFamily="2" charset="2"/>
              <a:buChar char="v"/>
            </a:pPr>
            <a:endParaRPr lang="en-US" sz="2000" dirty="0">
              <a:latin typeface="Calibri"/>
              <a:ea typeface="Calibri"/>
              <a:cs typeface="Calibri"/>
              <a:sym typeface="Calibri"/>
            </a:endParaRPr>
          </a:p>
          <a:p>
            <a:pPr marL="0" indent="0">
              <a:spcBef>
                <a:spcPts val="0"/>
              </a:spcBef>
              <a:buSzPts val="1650"/>
              <a:buFont typeface="Noto Sans Symbols"/>
              <a:buNone/>
            </a:pPr>
            <a:endParaRPr lang="en-US" sz="2200" dirty="0">
              <a:latin typeface="Calibri"/>
              <a:cs typeface="Calibri"/>
              <a:sym typeface="Calibri"/>
            </a:endParaRPr>
          </a:p>
          <a:p>
            <a:pPr marL="342900" indent="-361950">
              <a:spcBef>
                <a:spcPts val="0"/>
              </a:spcBef>
              <a:buSzPts val="1650"/>
            </a:pPr>
            <a:endParaRPr lang="en-US" dirty="0"/>
          </a:p>
        </p:txBody>
      </p:sp>
      <p:sp>
        <p:nvSpPr>
          <p:cNvPr id="10" name="Google Shape;131;p4">
            <a:extLst>
              <a:ext uri="{FF2B5EF4-FFF2-40B4-BE49-F238E27FC236}">
                <a16:creationId xmlns:a16="http://schemas.microsoft.com/office/drawing/2014/main" id="{505530B7-B024-7349-94B9-4E1E46B2345C}"/>
              </a:ext>
            </a:extLst>
          </p:cNvPr>
          <p:cNvSpPr txBox="1">
            <a:spLocks/>
          </p:cNvSpPr>
          <p:nvPr/>
        </p:nvSpPr>
        <p:spPr>
          <a:xfrm>
            <a:off x="3770088" y="1755228"/>
            <a:ext cx="2914491" cy="1303282"/>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14325" algn="l" rtl="0">
              <a:lnSpc>
                <a:spcPct val="100000"/>
              </a:lnSpc>
              <a:spcBef>
                <a:spcPts val="360"/>
              </a:spcBef>
              <a:spcAft>
                <a:spcPts val="0"/>
              </a:spcAft>
              <a:buClr>
                <a:schemeClr val="lt2"/>
              </a:buClr>
              <a:buSzPts val="1350"/>
              <a:buFont typeface="Noto Sans Symbols"/>
              <a:buChar char="🞐"/>
              <a:defRPr sz="2800" b="0" i="0" u="none" strike="noStrike" cap="none">
                <a:solidFill>
                  <a:schemeClr val="dk1"/>
                </a:solidFill>
                <a:latin typeface="Arial"/>
                <a:ea typeface="Arial"/>
                <a:cs typeface="Arial"/>
                <a:sym typeface="Arial"/>
              </a:defRPr>
            </a:lvl1pPr>
            <a:lvl2pPr marL="914400" marR="0" lvl="1" indent="-314325" algn="l" rtl="0">
              <a:lnSpc>
                <a:spcPct val="100000"/>
              </a:lnSpc>
              <a:spcBef>
                <a:spcPts val="360"/>
              </a:spcBef>
              <a:spcAft>
                <a:spcPts val="0"/>
              </a:spcAft>
              <a:buClr>
                <a:schemeClr val="dk2"/>
              </a:buClr>
              <a:buSzPts val="1350"/>
              <a:buFont typeface="Noto Sans Symbols"/>
              <a:buChar char="■"/>
              <a:defRPr sz="2400" b="0" i="0" u="none" strike="noStrike" cap="none">
                <a:solidFill>
                  <a:schemeClr val="dk1"/>
                </a:solidFill>
                <a:latin typeface="Arial"/>
                <a:ea typeface="Arial"/>
                <a:cs typeface="Arial"/>
                <a:sym typeface="Arial"/>
              </a:defRPr>
            </a:lvl2pPr>
            <a:lvl3pPr marL="1371600" marR="0" lvl="2" indent="-302894" algn="l" rtl="0">
              <a:lnSpc>
                <a:spcPct val="100000"/>
              </a:lnSpc>
              <a:spcBef>
                <a:spcPts val="360"/>
              </a:spcBef>
              <a:spcAft>
                <a:spcPts val="0"/>
              </a:spcAft>
              <a:buClr>
                <a:schemeClr val="accent1"/>
              </a:buClr>
              <a:buSzPts val="117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rtl="0">
              <a:lnSpc>
                <a:spcPct val="100000"/>
              </a:lnSpc>
              <a:spcBef>
                <a:spcPts val="360"/>
              </a:spcBef>
              <a:spcAft>
                <a:spcPts val="0"/>
              </a:spcAft>
              <a:buClr>
                <a:schemeClr val="lt2"/>
              </a:buClr>
              <a:buSzPts val="1800"/>
              <a:buFont typeface="Noto Sans Symbols"/>
              <a:buChar char="▪"/>
              <a:defRPr sz="1800" b="0" i="0" u="none" strike="noStrike" cap="none">
                <a:solidFill>
                  <a:schemeClr val="dk1"/>
                </a:solidFill>
                <a:latin typeface="Arial"/>
                <a:ea typeface="Arial"/>
                <a:cs typeface="Arial"/>
                <a:sym typeface="Arial"/>
              </a:defRPr>
            </a:lvl4pPr>
            <a:lvl5pPr marL="2286000" marR="0" lvl="4"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5pPr>
            <a:lvl6pPr marL="2743200" marR="0" lvl="5"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6pPr>
            <a:lvl7pPr marL="3200400" marR="0" lvl="6"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7pPr>
            <a:lvl8pPr marL="3657600" marR="0" lvl="7" indent="-320040"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8pPr>
            <a:lvl9pPr marL="4114800" marR="0" lvl="8" indent="-320040"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9pPr>
          </a:lstStyle>
          <a:p>
            <a:pPr marL="0" indent="0">
              <a:spcBef>
                <a:spcPts val="0"/>
              </a:spcBef>
              <a:buSzPts val="1650"/>
              <a:buNone/>
            </a:pPr>
            <a:r>
              <a:rPr lang="en-US" sz="2000" dirty="0">
                <a:latin typeface="Calibri"/>
                <a:ea typeface="Calibri"/>
                <a:cs typeface="Calibri"/>
                <a:sym typeface="Calibri"/>
              </a:rPr>
              <a:t>The first commercially produced microprocessor was the Intel 4004. </a:t>
            </a:r>
          </a:p>
          <a:p>
            <a:pPr marL="0" indent="0">
              <a:spcBef>
                <a:spcPts val="0"/>
              </a:spcBef>
              <a:buSzPts val="1650"/>
              <a:buNone/>
            </a:pPr>
            <a:endParaRPr lang="en-US" sz="2000" dirty="0">
              <a:latin typeface="Calibri"/>
              <a:ea typeface="Calibri"/>
              <a:cs typeface="Calibri"/>
              <a:sym typeface="Calibri"/>
            </a:endParaRPr>
          </a:p>
          <a:p>
            <a:pPr marL="34290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spcBef>
                <a:spcPts val="0"/>
              </a:spcBef>
              <a:buSzPts val="1650"/>
              <a:buFont typeface="Wingdings" pitchFamily="2" charset="2"/>
              <a:buChar char="v"/>
            </a:pPr>
            <a:endParaRPr lang="en-US" sz="2000" dirty="0">
              <a:latin typeface="Calibri"/>
              <a:ea typeface="Calibri"/>
              <a:cs typeface="Calibri"/>
              <a:sym typeface="Calibri"/>
            </a:endParaRPr>
          </a:p>
          <a:p>
            <a:pPr marL="0" indent="0">
              <a:spcBef>
                <a:spcPts val="0"/>
              </a:spcBef>
              <a:buSzPts val="1650"/>
              <a:buFont typeface="Noto Sans Symbols"/>
              <a:buNone/>
            </a:pPr>
            <a:endParaRPr lang="en-US" sz="2200" dirty="0">
              <a:latin typeface="Calibri"/>
              <a:cs typeface="Calibri"/>
              <a:sym typeface="Calibri"/>
            </a:endParaRPr>
          </a:p>
          <a:p>
            <a:pPr marL="342900" indent="-361950">
              <a:spcBef>
                <a:spcPts val="0"/>
              </a:spcBef>
              <a:buSzPts val="1650"/>
            </a:pPr>
            <a:endParaRPr lang="en-US" dirty="0"/>
          </a:p>
        </p:txBody>
      </p:sp>
      <p:pic>
        <p:nvPicPr>
          <p:cNvPr id="8" name="Picture 7" descr="A picture containing electronics, circuit&#10;&#10;Description automatically generated">
            <a:extLst>
              <a:ext uri="{FF2B5EF4-FFF2-40B4-BE49-F238E27FC236}">
                <a16:creationId xmlns:a16="http://schemas.microsoft.com/office/drawing/2014/main" id="{2E527F7D-012D-4842-9004-A8EB382DAEFD}"/>
              </a:ext>
            </a:extLst>
          </p:cNvPr>
          <p:cNvPicPr>
            <a:picLocks noChangeAspect="1"/>
          </p:cNvPicPr>
          <p:nvPr/>
        </p:nvPicPr>
        <p:blipFill>
          <a:blip r:embed="rId4"/>
          <a:stretch>
            <a:fillRect/>
          </a:stretch>
        </p:blipFill>
        <p:spPr>
          <a:xfrm>
            <a:off x="3890579" y="3769922"/>
            <a:ext cx="2794000" cy="1917700"/>
          </a:xfrm>
          <a:prstGeom prst="rect">
            <a:avLst/>
          </a:prstGeom>
        </p:spPr>
      </p:pic>
      <p:sp>
        <p:nvSpPr>
          <p:cNvPr id="13" name="Google Shape;131;p4">
            <a:extLst>
              <a:ext uri="{FF2B5EF4-FFF2-40B4-BE49-F238E27FC236}">
                <a16:creationId xmlns:a16="http://schemas.microsoft.com/office/drawing/2014/main" id="{D287208C-2442-4E46-8C71-9C47FD77F4E8}"/>
              </a:ext>
            </a:extLst>
          </p:cNvPr>
          <p:cNvSpPr txBox="1">
            <a:spLocks/>
          </p:cNvSpPr>
          <p:nvPr/>
        </p:nvSpPr>
        <p:spPr>
          <a:xfrm>
            <a:off x="6684579" y="1755228"/>
            <a:ext cx="2459421" cy="1303282"/>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14325" algn="l" rtl="0">
              <a:lnSpc>
                <a:spcPct val="100000"/>
              </a:lnSpc>
              <a:spcBef>
                <a:spcPts val="360"/>
              </a:spcBef>
              <a:spcAft>
                <a:spcPts val="0"/>
              </a:spcAft>
              <a:buClr>
                <a:schemeClr val="lt2"/>
              </a:buClr>
              <a:buSzPts val="1350"/>
              <a:buFont typeface="Noto Sans Symbols"/>
              <a:buChar char="🞐"/>
              <a:defRPr sz="2800" b="0" i="0" u="none" strike="noStrike" cap="none">
                <a:solidFill>
                  <a:schemeClr val="dk1"/>
                </a:solidFill>
                <a:latin typeface="Arial"/>
                <a:ea typeface="Arial"/>
                <a:cs typeface="Arial"/>
                <a:sym typeface="Arial"/>
              </a:defRPr>
            </a:lvl1pPr>
            <a:lvl2pPr marL="914400" marR="0" lvl="1" indent="-314325" algn="l" rtl="0">
              <a:lnSpc>
                <a:spcPct val="100000"/>
              </a:lnSpc>
              <a:spcBef>
                <a:spcPts val="360"/>
              </a:spcBef>
              <a:spcAft>
                <a:spcPts val="0"/>
              </a:spcAft>
              <a:buClr>
                <a:schemeClr val="dk2"/>
              </a:buClr>
              <a:buSzPts val="1350"/>
              <a:buFont typeface="Noto Sans Symbols"/>
              <a:buChar char="■"/>
              <a:defRPr sz="2400" b="0" i="0" u="none" strike="noStrike" cap="none">
                <a:solidFill>
                  <a:schemeClr val="dk1"/>
                </a:solidFill>
                <a:latin typeface="Arial"/>
                <a:ea typeface="Arial"/>
                <a:cs typeface="Arial"/>
                <a:sym typeface="Arial"/>
              </a:defRPr>
            </a:lvl2pPr>
            <a:lvl3pPr marL="1371600" marR="0" lvl="2" indent="-302894" algn="l" rtl="0">
              <a:lnSpc>
                <a:spcPct val="100000"/>
              </a:lnSpc>
              <a:spcBef>
                <a:spcPts val="360"/>
              </a:spcBef>
              <a:spcAft>
                <a:spcPts val="0"/>
              </a:spcAft>
              <a:buClr>
                <a:schemeClr val="accent1"/>
              </a:buClr>
              <a:buSzPts val="117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rtl="0">
              <a:lnSpc>
                <a:spcPct val="100000"/>
              </a:lnSpc>
              <a:spcBef>
                <a:spcPts val="360"/>
              </a:spcBef>
              <a:spcAft>
                <a:spcPts val="0"/>
              </a:spcAft>
              <a:buClr>
                <a:schemeClr val="lt2"/>
              </a:buClr>
              <a:buSzPts val="1800"/>
              <a:buFont typeface="Noto Sans Symbols"/>
              <a:buChar char="▪"/>
              <a:defRPr sz="1800" b="0" i="0" u="none" strike="noStrike" cap="none">
                <a:solidFill>
                  <a:schemeClr val="dk1"/>
                </a:solidFill>
                <a:latin typeface="Arial"/>
                <a:ea typeface="Arial"/>
                <a:cs typeface="Arial"/>
                <a:sym typeface="Arial"/>
              </a:defRPr>
            </a:lvl4pPr>
            <a:lvl5pPr marL="2286000" marR="0" lvl="4"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5pPr>
            <a:lvl6pPr marL="2743200" marR="0" lvl="5"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6pPr>
            <a:lvl7pPr marL="3200400" marR="0" lvl="6"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7pPr>
            <a:lvl8pPr marL="3657600" marR="0" lvl="7" indent="-320040"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8pPr>
            <a:lvl9pPr marL="4114800" marR="0" lvl="8" indent="-320040"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9pPr>
          </a:lstStyle>
          <a:p>
            <a:pPr marL="0" indent="0">
              <a:spcBef>
                <a:spcPts val="0"/>
              </a:spcBef>
              <a:buSzPts val="1650"/>
              <a:buNone/>
            </a:pPr>
            <a:r>
              <a:rPr lang="en-US" sz="2000" dirty="0">
                <a:latin typeface="Calibri"/>
                <a:ea typeface="Calibri"/>
                <a:cs typeface="Calibri"/>
                <a:sym typeface="Calibri"/>
              </a:rPr>
              <a:t>Other noticeable early microprocessors include Garrett </a:t>
            </a:r>
            <a:r>
              <a:rPr lang="en-US" sz="2000" dirty="0" err="1">
                <a:latin typeface="Calibri"/>
                <a:ea typeface="Calibri"/>
                <a:cs typeface="Calibri"/>
                <a:sym typeface="Calibri"/>
              </a:rPr>
              <a:t>AiResearch</a:t>
            </a:r>
            <a:r>
              <a:rPr lang="en-US" sz="2000" dirty="0">
                <a:latin typeface="Calibri"/>
                <a:ea typeface="Calibri"/>
                <a:cs typeface="Calibri"/>
                <a:sym typeface="Calibri"/>
              </a:rPr>
              <a:t> CADC and Texas Instruments TMS1000.</a:t>
            </a:r>
          </a:p>
          <a:p>
            <a:pPr marL="0" indent="0">
              <a:spcBef>
                <a:spcPts val="0"/>
              </a:spcBef>
              <a:buSzPts val="1650"/>
              <a:buNone/>
            </a:pPr>
            <a:endParaRPr lang="en-US" sz="2000" dirty="0">
              <a:latin typeface="Calibri"/>
              <a:ea typeface="Calibri"/>
              <a:cs typeface="Calibri"/>
              <a:sym typeface="Calibri"/>
            </a:endParaRPr>
          </a:p>
          <a:p>
            <a:pPr marL="34290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spcBef>
                <a:spcPts val="0"/>
              </a:spcBef>
              <a:buSzPts val="1650"/>
              <a:buFont typeface="Wingdings" pitchFamily="2" charset="2"/>
              <a:buChar char="v"/>
            </a:pPr>
            <a:endParaRPr lang="en-US" sz="2000" dirty="0">
              <a:latin typeface="Calibri"/>
              <a:ea typeface="Calibri"/>
              <a:cs typeface="Calibri"/>
              <a:sym typeface="Calibri"/>
            </a:endParaRPr>
          </a:p>
          <a:p>
            <a:pPr marL="0" indent="0">
              <a:spcBef>
                <a:spcPts val="0"/>
              </a:spcBef>
              <a:buSzPts val="1650"/>
              <a:buFont typeface="Noto Sans Symbols"/>
              <a:buNone/>
            </a:pPr>
            <a:endParaRPr lang="en-US" sz="2200" dirty="0">
              <a:latin typeface="Calibri"/>
              <a:cs typeface="Calibri"/>
              <a:sym typeface="Calibri"/>
            </a:endParaRPr>
          </a:p>
          <a:p>
            <a:pPr marL="342900" indent="-361950">
              <a:spcBef>
                <a:spcPts val="0"/>
              </a:spcBef>
              <a:buSzPts val="1650"/>
            </a:pPr>
            <a:endParaRPr lang="en-US" dirty="0"/>
          </a:p>
        </p:txBody>
      </p:sp>
      <p:pic>
        <p:nvPicPr>
          <p:cNvPr id="12" name="Picture 11" descr="A picture containing text, electronics, circuit, computer&#10;&#10;Description automatically generated">
            <a:extLst>
              <a:ext uri="{FF2B5EF4-FFF2-40B4-BE49-F238E27FC236}">
                <a16:creationId xmlns:a16="http://schemas.microsoft.com/office/drawing/2014/main" id="{DA82665F-F5C4-E64F-89A9-F9C46D1CB0EB}"/>
              </a:ext>
            </a:extLst>
          </p:cNvPr>
          <p:cNvPicPr>
            <a:picLocks noChangeAspect="1"/>
          </p:cNvPicPr>
          <p:nvPr/>
        </p:nvPicPr>
        <p:blipFill>
          <a:blip r:embed="rId5"/>
          <a:stretch>
            <a:fillRect/>
          </a:stretch>
        </p:blipFill>
        <p:spPr>
          <a:xfrm>
            <a:off x="6805070" y="3769922"/>
            <a:ext cx="2255806" cy="2106744"/>
          </a:xfrm>
          <a:prstGeom prst="rect">
            <a:avLst/>
          </a:prstGeom>
        </p:spPr>
      </p:pic>
      <p:sp>
        <p:nvSpPr>
          <p:cNvPr id="17" name="TextBox 16">
            <a:extLst>
              <a:ext uri="{FF2B5EF4-FFF2-40B4-BE49-F238E27FC236}">
                <a16:creationId xmlns:a16="http://schemas.microsoft.com/office/drawing/2014/main" id="{56334605-D29A-B749-B426-424F02D2392A}"/>
              </a:ext>
            </a:extLst>
          </p:cNvPr>
          <p:cNvSpPr txBox="1"/>
          <p:nvPr/>
        </p:nvSpPr>
        <p:spPr>
          <a:xfrm>
            <a:off x="457200" y="5906812"/>
            <a:ext cx="8472637" cy="461665"/>
          </a:xfrm>
          <a:prstGeom prst="rect">
            <a:avLst/>
          </a:prstGeom>
          <a:noFill/>
        </p:spPr>
        <p:txBody>
          <a:bodyPr wrap="square" rtlCol="0">
            <a:spAutoFit/>
          </a:bodyPr>
          <a:lstStyle/>
          <a:p>
            <a:endParaRPr lang="en-US" altLang="zh-CN" sz="1200" dirty="0"/>
          </a:p>
          <a:p>
            <a:r>
              <a:rPr lang="en-US" altLang="zh-CN" sz="1200" dirty="0"/>
              <a:t>Image Source</a:t>
            </a:r>
            <a:r>
              <a:rPr lang="en-US" altLang="zh-CN" sz="1200" dirty="0">
                <a:latin typeface="Arial" panose="020B0604020202020204" pitchFamily="34" charset="0"/>
                <a:cs typeface="Arial" panose="020B0604020202020204" pitchFamily="34" charset="0"/>
              </a:rPr>
              <a:t>:</a:t>
            </a:r>
            <a:r>
              <a:rPr lang="zh-CN" altLang="en-US" sz="1200" dirty="0">
                <a:latin typeface="Arial" panose="020B0604020202020204" pitchFamily="34" charset="0"/>
                <a:cs typeface="Arial" panose="020B0604020202020204" pitchFamily="34" charset="0"/>
              </a:rPr>
              <a:t> </a:t>
            </a:r>
            <a:r>
              <a:rPr lang="en-US" altLang="zh-CN" sz="1200" dirty="0">
                <a:latin typeface="Arial" panose="020B0604020202020204" pitchFamily="34" charset="0"/>
                <a:cs typeface="Arial" panose="020B0604020202020204" pitchFamily="34" charset="0"/>
              </a:rPr>
              <a:t>Wikipedia</a:t>
            </a:r>
            <a:endParaRPr lang="en-US" sz="1200" dirty="0">
              <a:latin typeface="Arial" panose="020B0604020202020204" pitchFamily="34" charset="0"/>
              <a:ea typeface="Calibri"/>
              <a:cs typeface="Arial" panose="020B0604020202020204" pitchFamily="34" charset="0"/>
              <a:sym typeface="Calibri"/>
            </a:endParaRPr>
          </a:p>
        </p:txBody>
      </p:sp>
      <p:sp>
        <p:nvSpPr>
          <p:cNvPr id="18" name="TextBox 17">
            <a:extLst>
              <a:ext uri="{FF2B5EF4-FFF2-40B4-BE49-F238E27FC236}">
                <a16:creationId xmlns:a16="http://schemas.microsoft.com/office/drawing/2014/main" id="{A093C291-912F-6746-8689-768DD3CF7E79}"/>
              </a:ext>
            </a:extLst>
          </p:cNvPr>
          <p:cNvSpPr txBox="1"/>
          <p:nvPr/>
        </p:nvSpPr>
        <p:spPr>
          <a:xfrm>
            <a:off x="457200" y="5906812"/>
            <a:ext cx="8472637" cy="307777"/>
          </a:xfrm>
          <a:prstGeom prst="rect">
            <a:avLst/>
          </a:prstGeom>
          <a:noFill/>
        </p:spPr>
        <p:txBody>
          <a:bodyPr wrap="square" rtlCol="0">
            <a:spAutoFit/>
          </a:bodyPr>
          <a:lstStyle/>
          <a:p>
            <a:pPr algn="ctr"/>
            <a:r>
              <a:rPr lang="en-US" altLang="zh-CN" dirty="0"/>
              <a:t>Figure 2.</a:t>
            </a:r>
            <a:r>
              <a:rPr lang="zh-CN" altLang="en-US" dirty="0"/>
              <a:t> </a:t>
            </a:r>
            <a:r>
              <a:rPr lang="en-US" altLang="zh-CN" dirty="0"/>
              <a:t>MOSFET, Intel 4004, Texas Instruments TMS1000C</a:t>
            </a:r>
            <a:endParaRPr lang="en-US" sz="1200" dirty="0">
              <a:latin typeface="Arial" panose="020B0604020202020204" pitchFamily="34" charset="0"/>
              <a:ea typeface="Calibri"/>
              <a:cs typeface="Arial" panose="020B0604020202020204" pitchFamily="34" charset="0"/>
              <a:sym typeface="Calibri"/>
            </a:endParaRPr>
          </a:p>
        </p:txBody>
      </p:sp>
    </p:spTree>
    <p:extLst>
      <p:ext uri="{BB962C8B-B14F-4D97-AF65-F5344CB8AC3E}">
        <p14:creationId xmlns:p14="http://schemas.microsoft.com/office/powerpoint/2010/main" val="3790045373"/>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par>
                                <p:cTn id="8" presetID="3" presetClass="entr" presetSubtype="1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blinds(horizontal)">
                                      <p:cBhvr>
                                        <p:cTn id="15" dur="500"/>
                                        <p:tgtEl>
                                          <p:spTgt spid="13"/>
                                        </p:tgtEl>
                                      </p:cBhvr>
                                    </p:animEffect>
                                  </p:childTnLst>
                                </p:cTn>
                              </p:par>
                              <p:par>
                                <p:cTn id="16" presetID="3" presetClass="entr" presetSubtype="10"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blinds(horizontal)">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8</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br>
              <a:rPr lang="en-US" sz="3600" dirty="0">
                <a:latin typeface="Calibri"/>
                <a:ea typeface="Calibri"/>
                <a:cs typeface="Calibri"/>
                <a:sym typeface="Calibri"/>
              </a:rPr>
            </a:br>
            <a:r>
              <a:rPr lang="en-US" altLang="zh-CN" sz="4000" dirty="0">
                <a:solidFill>
                  <a:srgbClr val="266F8B"/>
                </a:solidFill>
                <a:latin typeface="Calibri"/>
                <a:ea typeface="Calibri"/>
                <a:cs typeface="Calibri"/>
                <a:sym typeface="Calibri"/>
              </a:rPr>
              <a:t>A</a:t>
            </a:r>
            <a:r>
              <a:rPr lang="zh-CN" altLang="en-US" sz="4000" dirty="0">
                <a:solidFill>
                  <a:srgbClr val="266F8B"/>
                </a:solidFill>
                <a:latin typeface="Calibri"/>
                <a:ea typeface="Calibri"/>
                <a:cs typeface="Calibri"/>
                <a:sym typeface="Calibri"/>
              </a:rPr>
              <a:t> </a:t>
            </a:r>
            <a:r>
              <a:rPr lang="en-US" altLang="zh-CN" sz="4000" dirty="0">
                <a:solidFill>
                  <a:srgbClr val="266F8B"/>
                </a:solidFill>
                <a:latin typeface="Calibri"/>
                <a:ea typeface="Calibri"/>
                <a:cs typeface="Calibri"/>
                <a:sym typeface="Calibri"/>
              </a:rPr>
              <a:t>Brief</a:t>
            </a:r>
            <a:r>
              <a:rPr lang="zh-CN" altLang="en-US" sz="4000" dirty="0">
                <a:solidFill>
                  <a:srgbClr val="266F8B"/>
                </a:solidFill>
                <a:latin typeface="Calibri"/>
                <a:ea typeface="Calibri"/>
                <a:cs typeface="Calibri"/>
                <a:sym typeface="Calibri"/>
              </a:rPr>
              <a:t> </a:t>
            </a:r>
            <a:r>
              <a:rPr lang="en-US" altLang="zh-CN" sz="4000" dirty="0">
                <a:solidFill>
                  <a:srgbClr val="266F8B"/>
                </a:solidFill>
                <a:latin typeface="Calibri"/>
                <a:ea typeface="Calibri"/>
                <a:cs typeface="Calibri"/>
                <a:sym typeface="Calibri"/>
              </a:rPr>
              <a:t>History</a:t>
            </a:r>
            <a:r>
              <a:rPr lang="zh-CN" altLang="en-US" sz="4000" dirty="0">
                <a:solidFill>
                  <a:srgbClr val="266F8B"/>
                </a:solidFill>
                <a:latin typeface="Calibri"/>
                <a:ea typeface="Calibri"/>
                <a:cs typeface="Calibri"/>
                <a:sym typeface="Calibri"/>
              </a:rPr>
              <a:t> </a:t>
            </a:r>
            <a:r>
              <a:rPr lang="en-US" altLang="zh-CN" sz="4000" dirty="0">
                <a:solidFill>
                  <a:srgbClr val="266F8B"/>
                </a:solidFill>
                <a:latin typeface="Calibri"/>
                <a:ea typeface="Calibri"/>
                <a:cs typeface="Calibri"/>
                <a:sym typeface="Calibri"/>
              </a:rPr>
              <a:t>of Intel</a:t>
            </a:r>
            <a:endParaRPr sz="3400" dirty="0">
              <a:solidFill>
                <a:srgbClr val="266F8B"/>
              </a:solidFill>
              <a:latin typeface="Calibri"/>
              <a:ea typeface="Calibri"/>
              <a:cs typeface="Calibri"/>
              <a:sym typeface="Calibri"/>
            </a:endParaRPr>
          </a:p>
        </p:txBody>
      </p:sp>
      <p:cxnSp>
        <p:nvCxnSpPr>
          <p:cNvPr id="4" name="Straight Arrow Connector 3">
            <a:extLst>
              <a:ext uri="{FF2B5EF4-FFF2-40B4-BE49-F238E27FC236}">
                <a16:creationId xmlns:a16="http://schemas.microsoft.com/office/drawing/2014/main" id="{E36A5868-AA5F-6044-9AF4-E82BF4299E36}"/>
              </a:ext>
            </a:extLst>
          </p:cNvPr>
          <p:cNvCxnSpPr/>
          <p:nvPr/>
        </p:nvCxnSpPr>
        <p:spPr>
          <a:xfrm>
            <a:off x="606972" y="3513082"/>
            <a:ext cx="7930055"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6" name="Straight Arrow Connector 5">
            <a:extLst>
              <a:ext uri="{FF2B5EF4-FFF2-40B4-BE49-F238E27FC236}">
                <a16:creationId xmlns:a16="http://schemas.microsoft.com/office/drawing/2014/main" id="{D09145B6-37C7-0249-9B7B-56FED11F454F}"/>
              </a:ext>
            </a:extLst>
          </p:cNvPr>
          <p:cNvCxnSpPr/>
          <p:nvPr/>
        </p:nvCxnSpPr>
        <p:spPr>
          <a:xfrm flipV="1">
            <a:off x="1366345" y="2743200"/>
            <a:ext cx="0" cy="769882"/>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sp>
        <p:nvSpPr>
          <p:cNvPr id="15" name="Google Shape;131;p4">
            <a:extLst>
              <a:ext uri="{FF2B5EF4-FFF2-40B4-BE49-F238E27FC236}">
                <a16:creationId xmlns:a16="http://schemas.microsoft.com/office/drawing/2014/main" id="{F367431D-1319-064D-834E-68DC344ED639}"/>
              </a:ext>
            </a:extLst>
          </p:cNvPr>
          <p:cNvSpPr txBox="1">
            <a:spLocks noGrp="1"/>
          </p:cNvSpPr>
          <p:nvPr>
            <p:ph type="body" idx="1"/>
          </p:nvPr>
        </p:nvSpPr>
        <p:spPr>
          <a:xfrm>
            <a:off x="457200" y="1643561"/>
            <a:ext cx="4300241" cy="961032"/>
          </a:xfrm>
          <a:prstGeom prst="rect">
            <a:avLst/>
          </a:prstGeom>
          <a:noFill/>
          <a:ln>
            <a:noFill/>
          </a:ln>
        </p:spPr>
        <p:txBody>
          <a:bodyPr spcFirstLastPara="1" wrap="square" lIns="91425" tIns="45700" rIns="91425" bIns="45700" anchor="t" anchorCtr="0">
            <a:noAutofit/>
          </a:bodyPr>
          <a:lstStyle/>
          <a:p>
            <a:pPr marL="0" indent="0">
              <a:spcBef>
                <a:spcPts val="0"/>
              </a:spcBef>
              <a:buSzPts val="1650"/>
              <a:buNone/>
            </a:pPr>
            <a:r>
              <a:rPr lang="en-US" sz="2000" dirty="0">
                <a:latin typeface="Calibri"/>
                <a:ea typeface="Calibri"/>
                <a:cs typeface="Calibri"/>
                <a:sym typeface="Calibri"/>
              </a:rPr>
              <a:t>Founded in Mountain View, California, in 1968 by </a:t>
            </a:r>
            <a:r>
              <a:rPr lang="en-US" sz="2000" i="1" dirty="0">
                <a:solidFill>
                  <a:schemeClr val="accent6"/>
                </a:solidFill>
                <a:latin typeface="Calibri"/>
                <a:ea typeface="Calibri"/>
                <a:cs typeface="Calibri"/>
                <a:sym typeface="Calibri"/>
              </a:rPr>
              <a:t>Gordon E. Moore</a:t>
            </a:r>
            <a:r>
              <a:rPr lang="en-US" sz="2000" dirty="0">
                <a:solidFill>
                  <a:schemeClr val="accent6"/>
                </a:solidFill>
                <a:latin typeface="Calibri"/>
                <a:ea typeface="Calibri"/>
                <a:cs typeface="Calibri"/>
                <a:sym typeface="Calibri"/>
              </a:rPr>
              <a:t>. </a:t>
            </a:r>
            <a:r>
              <a:rPr lang="en-US" sz="2000" i="1" dirty="0">
                <a:solidFill>
                  <a:schemeClr val="accent3"/>
                </a:solidFill>
                <a:latin typeface="Calibri"/>
                <a:ea typeface="Calibri"/>
                <a:cs typeface="Calibri"/>
                <a:sym typeface="Calibri"/>
              </a:rPr>
              <a:t>Intel</a:t>
            </a:r>
            <a:r>
              <a:rPr lang="en-US" sz="2000" dirty="0">
                <a:solidFill>
                  <a:schemeClr val="tx1"/>
                </a:solidFill>
                <a:latin typeface="Calibri"/>
                <a:ea typeface="Calibri"/>
                <a:cs typeface="Calibri"/>
                <a:sym typeface="Calibri"/>
              </a:rPr>
              <a:t> stands for </a:t>
            </a:r>
            <a:r>
              <a:rPr lang="en-US" sz="2000" i="1" dirty="0">
                <a:solidFill>
                  <a:schemeClr val="accent3"/>
                </a:solidFill>
                <a:latin typeface="Calibri"/>
                <a:ea typeface="Calibri"/>
                <a:cs typeface="Calibri"/>
                <a:sym typeface="Calibri"/>
              </a:rPr>
              <a:t>Int</a:t>
            </a:r>
            <a:r>
              <a:rPr lang="en-US" sz="2000" dirty="0">
                <a:solidFill>
                  <a:schemeClr val="tx1"/>
                </a:solidFill>
                <a:latin typeface="Calibri"/>
                <a:ea typeface="Calibri"/>
                <a:cs typeface="Calibri"/>
                <a:sym typeface="Calibri"/>
              </a:rPr>
              <a:t>egrated </a:t>
            </a:r>
            <a:r>
              <a:rPr lang="en-US" sz="2000" i="1" dirty="0">
                <a:solidFill>
                  <a:schemeClr val="accent3"/>
                </a:solidFill>
                <a:latin typeface="Calibri"/>
                <a:ea typeface="Calibri"/>
                <a:cs typeface="Calibri"/>
                <a:sym typeface="Calibri"/>
              </a:rPr>
              <a:t>El</a:t>
            </a:r>
            <a:r>
              <a:rPr lang="en-US" sz="2000" dirty="0">
                <a:solidFill>
                  <a:schemeClr val="tx1"/>
                </a:solidFill>
                <a:latin typeface="Calibri"/>
                <a:ea typeface="Calibri"/>
                <a:cs typeface="Calibri"/>
                <a:sym typeface="Calibri"/>
              </a:rPr>
              <a:t>ectronics.</a:t>
            </a:r>
          </a:p>
          <a:p>
            <a:pPr marL="0" lvl="0" indent="0">
              <a:spcBef>
                <a:spcPts val="0"/>
              </a:spcBef>
              <a:buSzPts val="1650"/>
              <a:buNone/>
            </a:pPr>
            <a:endParaRPr lang="en-US" sz="2000" dirty="0">
              <a:latin typeface="Calibri"/>
              <a:ea typeface="Calibri"/>
              <a:cs typeface="Calibri"/>
              <a:sym typeface="Calibri"/>
            </a:endParaRPr>
          </a:p>
          <a:p>
            <a:pPr marL="0" lvl="0" indent="0">
              <a:spcBef>
                <a:spcPts val="0"/>
              </a:spcBef>
              <a:buSzPts val="1650"/>
              <a:buNone/>
            </a:pPr>
            <a:endParaRPr lang="en-US" sz="2200" dirty="0">
              <a:latin typeface="Calibri"/>
              <a:cs typeface="Calibri"/>
              <a:sym typeface="Calibri"/>
            </a:endParaRPr>
          </a:p>
          <a:p>
            <a:pPr marL="342900" lvl="0" indent="-361950">
              <a:spcBef>
                <a:spcPts val="0"/>
              </a:spcBef>
              <a:buSzPts val="1650"/>
            </a:pPr>
            <a:endParaRPr dirty="0"/>
          </a:p>
        </p:txBody>
      </p:sp>
      <p:cxnSp>
        <p:nvCxnSpPr>
          <p:cNvPr id="11" name="Straight Arrow Connector 10">
            <a:extLst>
              <a:ext uri="{FF2B5EF4-FFF2-40B4-BE49-F238E27FC236}">
                <a16:creationId xmlns:a16="http://schemas.microsoft.com/office/drawing/2014/main" id="{66ADD37C-4C2C-284A-A3EA-24B671B31D9C}"/>
              </a:ext>
            </a:extLst>
          </p:cNvPr>
          <p:cNvCxnSpPr>
            <a:cxnSpLocks/>
          </p:cNvCxnSpPr>
          <p:nvPr/>
        </p:nvCxnSpPr>
        <p:spPr>
          <a:xfrm>
            <a:off x="2349795" y="3513082"/>
            <a:ext cx="0" cy="768096"/>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sp>
        <p:nvSpPr>
          <p:cNvPr id="18" name="Google Shape;131;p4">
            <a:extLst>
              <a:ext uri="{FF2B5EF4-FFF2-40B4-BE49-F238E27FC236}">
                <a16:creationId xmlns:a16="http://schemas.microsoft.com/office/drawing/2014/main" id="{099DDB6F-0BB1-9D48-AE6E-9940C24BCB58}"/>
              </a:ext>
            </a:extLst>
          </p:cNvPr>
          <p:cNvSpPr txBox="1">
            <a:spLocks/>
          </p:cNvSpPr>
          <p:nvPr/>
        </p:nvSpPr>
        <p:spPr>
          <a:xfrm>
            <a:off x="777693" y="4421571"/>
            <a:ext cx="3144203" cy="961032"/>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14325" algn="l" rtl="0">
              <a:lnSpc>
                <a:spcPct val="100000"/>
              </a:lnSpc>
              <a:spcBef>
                <a:spcPts val="360"/>
              </a:spcBef>
              <a:spcAft>
                <a:spcPts val="0"/>
              </a:spcAft>
              <a:buClr>
                <a:schemeClr val="lt2"/>
              </a:buClr>
              <a:buSzPts val="1350"/>
              <a:buFont typeface="Noto Sans Symbols"/>
              <a:buChar char="🞐"/>
              <a:defRPr sz="2800" b="0" i="0" u="none" strike="noStrike" cap="none">
                <a:solidFill>
                  <a:schemeClr val="dk1"/>
                </a:solidFill>
                <a:latin typeface="Arial"/>
                <a:ea typeface="Arial"/>
                <a:cs typeface="Arial"/>
                <a:sym typeface="Arial"/>
              </a:defRPr>
            </a:lvl1pPr>
            <a:lvl2pPr marL="914400" marR="0" lvl="1" indent="-314325" algn="l" rtl="0">
              <a:lnSpc>
                <a:spcPct val="100000"/>
              </a:lnSpc>
              <a:spcBef>
                <a:spcPts val="360"/>
              </a:spcBef>
              <a:spcAft>
                <a:spcPts val="0"/>
              </a:spcAft>
              <a:buClr>
                <a:schemeClr val="dk2"/>
              </a:buClr>
              <a:buSzPts val="1350"/>
              <a:buFont typeface="Noto Sans Symbols"/>
              <a:buChar char="■"/>
              <a:defRPr sz="2400" b="0" i="0" u="none" strike="noStrike" cap="none">
                <a:solidFill>
                  <a:schemeClr val="dk1"/>
                </a:solidFill>
                <a:latin typeface="Arial"/>
                <a:ea typeface="Arial"/>
                <a:cs typeface="Arial"/>
                <a:sym typeface="Arial"/>
              </a:defRPr>
            </a:lvl2pPr>
            <a:lvl3pPr marL="1371600" marR="0" lvl="2" indent="-302894" algn="l" rtl="0">
              <a:lnSpc>
                <a:spcPct val="100000"/>
              </a:lnSpc>
              <a:spcBef>
                <a:spcPts val="360"/>
              </a:spcBef>
              <a:spcAft>
                <a:spcPts val="0"/>
              </a:spcAft>
              <a:buClr>
                <a:schemeClr val="accent1"/>
              </a:buClr>
              <a:buSzPts val="117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rtl="0">
              <a:lnSpc>
                <a:spcPct val="100000"/>
              </a:lnSpc>
              <a:spcBef>
                <a:spcPts val="360"/>
              </a:spcBef>
              <a:spcAft>
                <a:spcPts val="0"/>
              </a:spcAft>
              <a:buClr>
                <a:schemeClr val="lt2"/>
              </a:buClr>
              <a:buSzPts val="1800"/>
              <a:buFont typeface="Noto Sans Symbols"/>
              <a:buChar char="▪"/>
              <a:defRPr sz="1800" b="0" i="0" u="none" strike="noStrike" cap="none">
                <a:solidFill>
                  <a:schemeClr val="dk1"/>
                </a:solidFill>
                <a:latin typeface="Arial"/>
                <a:ea typeface="Arial"/>
                <a:cs typeface="Arial"/>
                <a:sym typeface="Arial"/>
              </a:defRPr>
            </a:lvl4pPr>
            <a:lvl5pPr marL="2286000" marR="0" lvl="4"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5pPr>
            <a:lvl6pPr marL="2743200" marR="0" lvl="5"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6pPr>
            <a:lvl7pPr marL="3200400" marR="0" lvl="6"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7pPr>
            <a:lvl8pPr marL="3657600" marR="0" lvl="7" indent="-320040"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8pPr>
            <a:lvl9pPr marL="4114800" marR="0" lvl="8" indent="-320040"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9pPr>
          </a:lstStyle>
          <a:p>
            <a:pPr marL="0" indent="0">
              <a:spcBef>
                <a:spcPts val="0"/>
              </a:spcBef>
              <a:buSzPts val="1650"/>
              <a:buNone/>
            </a:pPr>
            <a:r>
              <a:rPr lang="en-US" sz="2000" dirty="0">
                <a:latin typeface="Calibri"/>
                <a:ea typeface="Calibri"/>
                <a:cs typeface="Calibri"/>
                <a:sym typeface="Calibri"/>
              </a:rPr>
              <a:t>Intel’s </a:t>
            </a:r>
            <a:r>
              <a:rPr lang="en-US" sz="2000" i="1" dirty="0">
                <a:solidFill>
                  <a:schemeClr val="accent6"/>
                </a:solidFill>
                <a:latin typeface="Calibri"/>
                <a:ea typeface="Calibri"/>
                <a:cs typeface="Calibri"/>
                <a:sym typeface="Calibri"/>
              </a:rPr>
              <a:t>first product </a:t>
            </a:r>
            <a:r>
              <a:rPr lang="en-US" sz="2000" dirty="0">
                <a:latin typeface="Calibri"/>
                <a:ea typeface="Calibri"/>
                <a:cs typeface="Calibri"/>
                <a:sym typeface="Calibri"/>
              </a:rPr>
              <a:t>was the 3101 Schottky TTL bipolar 64-bit static random-access </a:t>
            </a:r>
            <a:r>
              <a:rPr lang="en-US" sz="2000" dirty="0">
                <a:solidFill>
                  <a:schemeClr val="tx1"/>
                </a:solidFill>
                <a:latin typeface="Calibri"/>
                <a:ea typeface="Calibri"/>
                <a:cs typeface="Calibri"/>
                <a:sym typeface="Calibri"/>
              </a:rPr>
              <a:t>memory (SRAM</a:t>
            </a:r>
            <a:r>
              <a:rPr lang="en-US" sz="2000" dirty="0">
                <a:latin typeface="Calibri"/>
                <a:ea typeface="Calibri"/>
                <a:cs typeface="Calibri"/>
                <a:sym typeface="Calibri"/>
              </a:rPr>
              <a:t>) in 1969.</a:t>
            </a:r>
          </a:p>
          <a:p>
            <a:pPr marL="0" indent="0">
              <a:spcBef>
                <a:spcPts val="0"/>
              </a:spcBef>
              <a:buSzPts val="1650"/>
              <a:buFont typeface="Noto Sans Symbols"/>
              <a:buNone/>
            </a:pPr>
            <a:endParaRPr lang="en-US" sz="2200" dirty="0">
              <a:latin typeface="Calibri"/>
              <a:cs typeface="Calibri"/>
              <a:sym typeface="Calibri"/>
            </a:endParaRPr>
          </a:p>
          <a:p>
            <a:pPr marL="342900" indent="-361950">
              <a:spcBef>
                <a:spcPts val="0"/>
              </a:spcBef>
              <a:buSzPts val="1650"/>
            </a:pPr>
            <a:endParaRPr lang="en-US" dirty="0"/>
          </a:p>
        </p:txBody>
      </p:sp>
      <p:cxnSp>
        <p:nvCxnSpPr>
          <p:cNvPr id="19" name="Straight Arrow Connector 18">
            <a:extLst>
              <a:ext uri="{FF2B5EF4-FFF2-40B4-BE49-F238E27FC236}">
                <a16:creationId xmlns:a16="http://schemas.microsoft.com/office/drawing/2014/main" id="{46A226EA-EBAA-E945-9732-8AF2D2155868}"/>
              </a:ext>
            </a:extLst>
          </p:cNvPr>
          <p:cNvCxnSpPr>
            <a:cxnSpLocks/>
          </p:cNvCxnSpPr>
          <p:nvPr/>
        </p:nvCxnSpPr>
        <p:spPr>
          <a:xfrm>
            <a:off x="5071732" y="3513082"/>
            <a:ext cx="0" cy="768096"/>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sp>
        <p:nvSpPr>
          <p:cNvPr id="20" name="Google Shape;131;p4">
            <a:extLst>
              <a:ext uri="{FF2B5EF4-FFF2-40B4-BE49-F238E27FC236}">
                <a16:creationId xmlns:a16="http://schemas.microsoft.com/office/drawing/2014/main" id="{CE63E16B-E46E-FA43-BA23-8866F87B9E16}"/>
              </a:ext>
            </a:extLst>
          </p:cNvPr>
          <p:cNvSpPr txBox="1">
            <a:spLocks/>
          </p:cNvSpPr>
          <p:nvPr/>
        </p:nvSpPr>
        <p:spPr>
          <a:xfrm>
            <a:off x="3755827" y="4421571"/>
            <a:ext cx="2631810" cy="961032"/>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14325" algn="l" rtl="0">
              <a:lnSpc>
                <a:spcPct val="100000"/>
              </a:lnSpc>
              <a:spcBef>
                <a:spcPts val="360"/>
              </a:spcBef>
              <a:spcAft>
                <a:spcPts val="0"/>
              </a:spcAft>
              <a:buClr>
                <a:schemeClr val="lt2"/>
              </a:buClr>
              <a:buSzPts val="1350"/>
              <a:buFont typeface="Noto Sans Symbols"/>
              <a:buChar char="🞐"/>
              <a:defRPr sz="2800" b="0" i="0" u="none" strike="noStrike" cap="none">
                <a:solidFill>
                  <a:schemeClr val="dk1"/>
                </a:solidFill>
                <a:latin typeface="Arial"/>
                <a:ea typeface="Arial"/>
                <a:cs typeface="Arial"/>
                <a:sym typeface="Arial"/>
              </a:defRPr>
            </a:lvl1pPr>
            <a:lvl2pPr marL="914400" marR="0" lvl="1" indent="-314325" algn="l" rtl="0">
              <a:lnSpc>
                <a:spcPct val="100000"/>
              </a:lnSpc>
              <a:spcBef>
                <a:spcPts val="360"/>
              </a:spcBef>
              <a:spcAft>
                <a:spcPts val="0"/>
              </a:spcAft>
              <a:buClr>
                <a:schemeClr val="dk2"/>
              </a:buClr>
              <a:buSzPts val="1350"/>
              <a:buFont typeface="Noto Sans Symbols"/>
              <a:buChar char="■"/>
              <a:defRPr sz="2400" b="0" i="0" u="none" strike="noStrike" cap="none">
                <a:solidFill>
                  <a:schemeClr val="dk1"/>
                </a:solidFill>
                <a:latin typeface="Arial"/>
                <a:ea typeface="Arial"/>
                <a:cs typeface="Arial"/>
                <a:sym typeface="Arial"/>
              </a:defRPr>
            </a:lvl2pPr>
            <a:lvl3pPr marL="1371600" marR="0" lvl="2" indent="-302894" algn="l" rtl="0">
              <a:lnSpc>
                <a:spcPct val="100000"/>
              </a:lnSpc>
              <a:spcBef>
                <a:spcPts val="360"/>
              </a:spcBef>
              <a:spcAft>
                <a:spcPts val="0"/>
              </a:spcAft>
              <a:buClr>
                <a:schemeClr val="accent1"/>
              </a:buClr>
              <a:buSzPts val="117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rtl="0">
              <a:lnSpc>
                <a:spcPct val="100000"/>
              </a:lnSpc>
              <a:spcBef>
                <a:spcPts val="360"/>
              </a:spcBef>
              <a:spcAft>
                <a:spcPts val="0"/>
              </a:spcAft>
              <a:buClr>
                <a:schemeClr val="lt2"/>
              </a:buClr>
              <a:buSzPts val="1800"/>
              <a:buFont typeface="Noto Sans Symbols"/>
              <a:buChar char="▪"/>
              <a:defRPr sz="1800" b="0" i="0" u="none" strike="noStrike" cap="none">
                <a:solidFill>
                  <a:schemeClr val="dk1"/>
                </a:solidFill>
                <a:latin typeface="Arial"/>
                <a:ea typeface="Arial"/>
                <a:cs typeface="Arial"/>
                <a:sym typeface="Arial"/>
              </a:defRPr>
            </a:lvl4pPr>
            <a:lvl5pPr marL="2286000" marR="0" lvl="4"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5pPr>
            <a:lvl6pPr marL="2743200" marR="0" lvl="5"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6pPr>
            <a:lvl7pPr marL="3200400" marR="0" lvl="6"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7pPr>
            <a:lvl8pPr marL="3657600" marR="0" lvl="7" indent="-320040"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8pPr>
            <a:lvl9pPr marL="4114800" marR="0" lvl="8" indent="-320040"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9pPr>
          </a:lstStyle>
          <a:p>
            <a:pPr marL="0" indent="0">
              <a:spcBef>
                <a:spcPts val="0"/>
              </a:spcBef>
              <a:buSzPts val="1650"/>
              <a:buNone/>
            </a:pPr>
            <a:r>
              <a:rPr lang="en-US" sz="2000" dirty="0">
                <a:latin typeface="Calibri"/>
                <a:ea typeface="Calibri"/>
                <a:cs typeface="Calibri"/>
                <a:sym typeface="Calibri"/>
              </a:rPr>
              <a:t>Intel created </a:t>
            </a:r>
            <a:r>
              <a:rPr lang="en-US" sz="2000" i="1" dirty="0">
                <a:solidFill>
                  <a:schemeClr val="accent6"/>
                </a:solidFill>
                <a:latin typeface="Calibri"/>
                <a:ea typeface="Calibri"/>
                <a:cs typeface="Calibri"/>
                <a:sym typeface="Calibri"/>
              </a:rPr>
              <a:t>the first commercially available microprocessor</a:t>
            </a:r>
            <a:r>
              <a:rPr lang="en-US" sz="2000" dirty="0">
                <a:latin typeface="Calibri"/>
                <a:ea typeface="Calibri"/>
                <a:cs typeface="Calibri"/>
                <a:sym typeface="Calibri"/>
              </a:rPr>
              <a:t> (Intel 4004) in 1971.</a:t>
            </a:r>
            <a:endParaRPr lang="en-US" sz="2200" dirty="0">
              <a:latin typeface="Calibri"/>
              <a:cs typeface="Calibri"/>
              <a:sym typeface="Calibri"/>
            </a:endParaRPr>
          </a:p>
          <a:p>
            <a:pPr marL="342900" indent="-361950">
              <a:spcBef>
                <a:spcPts val="0"/>
              </a:spcBef>
              <a:buSzPts val="1650"/>
            </a:pPr>
            <a:endParaRPr lang="en-US" dirty="0"/>
          </a:p>
        </p:txBody>
      </p:sp>
      <p:cxnSp>
        <p:nvCxnSpPr>
          <p:cNvPr id="16" name="Straight Arrow Connector 15">
            <a:extLst>
              <a:ext uri="{FF2B5EF4-FFF2-40B4-BE49-F238E27FC236}">
                <a16:creationId xmlns:a16="http://schemas.microsoft.com/office/drawing/2014/main" id="{E94DC847-D6BC-C24C-90C3-CB08D738F452}"/>
              </a:ext>
            </a:extLst>
          </p:cNvPr>
          <p:cNvCxnSpPr/>
          <p:nvPr/>
        </p:nvCxnSpPr>
        <p:spPr>
          <a:xfrm flipV="1">
            <a:off x="6826102" y="2743200"/>
            <a:ext cx="0" cy="769882"/>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sp>
        <p:nvSpPr>
          <p:cNvPr id="24" name="Google Shape;131;p4">
            <a:extLst>
              <a:ext uri="{FF2B5EF4-FFF2-40B4-BE49-F238E27FC236}">
                <a16:creationId xmlns:a16="http://schemas.microsoft.com/office/drawing/2014/main" id="{0ECF556E-D4C8-ED41-90A6-F13854FFD948}"/>
              </a:ext>
            </a:extLst>
          </p:cNvPr>
          <p:cNvSpPr txBox="1">
            <a:spLocks/>
          </p:cNvSpPr>
          <p:nvPr/>
        </p:nvSpPr>
        <p:spPr>
          <a:xfrm>
            <a:off x="4741534" y="1640214"/>
            <a:ext cx="4169136" cy="961032"/>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14325" algn="l" rtl="0">
              <a:lnSpc>
                <a:spcPct val="100000"/>
              </a:lnSpc>
              <a:spcBef>
                <a:spcPts val="360"/>
              </a:spcBef>
              <a:spcAft>
                <a:spcPts val="0"/>
              </a:spcAft>
              <a:buClr>
                <a:schemeClr val="lt2"/>
              </a:buClr>
              <a:buSzPts val="1350"/>
              <a:buFont typeface="Noto Sans Symbols"/>
              <a:buChar char="🞐"/>
              <a:defRPr sz="2800" b="0" i="0" u="none" strike="noStrike" cap="none">
                <a:solidFill>
                  <a:schemeClr val="dk1"/>
                </a:solidFill>
                <a:latin typeface="Arial"/>
                <a:ea typeface="Arial"/>
                <a:cs typeface="Arial"/>
                <a:sym typeface="Arial"/>
              </a:defRPr>
            </a:lvl1pPr>
            <a:lvl2pPr marL="914400" marR="0" lvl="1" indent="-314325" algn="l" rtl="0">
              <a:lnSpc>
                <a:spcPct val="100000"/>
              </a:lnSpc>
              <a:spcBef>
                <a:spcPts val="360"/>
              </a:spcBef>
              <a:spcAft>
                <a:spcPts val="0"/>
              </a:spcAft>
              <a:buClr>
                <a:schemeClr val="dk2"/>
              </a:buClr>
              <a:buSzPts val="1350"/>
              <a:buFont typeface="Noto Sans Symbols"/>
              <a:buChar char="■"/>
              <a:defRPr sz="2400" b="0" i="0" u="none" strike="noStrike" cap="none">
                <a:solidFill>
                  <a:schemeClr val="dk1"/>
                </a:solidFill>
                <a:latin typeface="Arial"/>
                <a:ea typeface="Arial"/>
                <a:cs typeface="Arial"/>
                <a:sym typeface="Arial"/>
              </a:defRPr>
            </a:lvl2pPr>
            <a:lvl3pPr marL="1371600" marR="0" lvl="2" indent="-302894" algn="l" rtl="0">
              <a:lnSpc>
                <a:spcPct val="100000"/>
              </a:lnSpc>
              <a:spcBef>
                <a:spcPts val="360"/>
              </a:spcBef>
              <a:spcAft>
                <a:spcPts val="0"/>
              </a:spcAft>
              <a:buClr>
                <a:schemeClr val="accent1"/>
              </a:buClr>
              <a:buSzPts val="117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rtl="0">
              <a:lnSpc>
                <a:spcPct val="100000"/>
              </a:lnSpc>
              <a:spcBef>
                <a:spcPts val="360"/>
              </a:spcBef>
              <a:spcAft>
                <a:spcPts val="0"/>
              </a:spcAft>
              <a:buClr>
                <a:schemeClr val="lt2"/>
              </a:buClr>
              <a:buSzPts val="1800"/>
              <a:buFont typeface="Noto Sans Symbols"/>
              <a:buChar char="▪"/>
              <a:defRPr sz="1800" b="0" i="0" u="none" strike="noStrike" cap="none">
                <a:solidFill>
                  <a:schemeClr val="dk1"/>
                </a:solidFill>
                <a:latin typeface="Arial"/>
                <a:ea typeface="Arial"/>
                <a:cs typeface="Arial"/>
                <a:sym typeface="Arial"/>
              </a:defRPr>
            </a:lvl4pPr>
            <a:lvl5pPr marL="2286000" marR="0" lvl="4"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5pPr>
            <a:lvl6pPr marL="2743200" marR="0" lvl="5"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6pPr>
            <a:lvl7pPr marL="3200400" marR="0" lvl="6"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7pPr>
            <a:lvl8pPr marL="3657600" marR="0" lvl="7" indent="-320040"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8pPr>
            <a:lvl9pPr marL="4114800" marR="0" lvl="8" indent="-320040"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9pPr>
          </a:lstStyle>
          <a:p>
            <a:pPr marL="0" indent="0">
              <a:spcBef>
                <a:spcPts val="0"/>
              </a:spcBef>
              <a:buSzPts val="1650"/>
              <a:buNone/>
            </a:pPr>
            <a:r>
              <a:rPr lang="en-US" sz="2000" dirty="0">
                <a:latin typeface="Calibri"/>
                <a:ea typeface="Calibri"/>
                <a:cs typeface="Calibri"/>
                <a:sym typeface="Calibri"/>
              </a:rPr>
              <a:t>During the 1980s, Intel transformed itself from a semiconductor company into a computer company [1].</a:t>
            </a:r>
          </a:p>
          <a:p>
            <a:pPr marL="0" indent="0">
              <a:spcBef>
                <a:spcPts val="0"/>
              </a:spcBef>
              <a:buSzPts val="1650"/>
              <a:buFont typeface="Noto Sans Symbols"/>
              <a:buNone/>
            </a:pPr>
            <a:endParaRPr lang="en-US" sz="2200" dirty="0">
              <a:latin typeface="Calibri"/>
              <a:cs typeface="Calibri"/>
              <a:sym typeface="Calibri"/>
            </a:endParaRPr>
          </a:p>
          <a:p>
            <a:pPr marL="342900" indent="-361950">
              <a:spcBef>
                <a:spcPts val="0"/>
              </a:spcBef>
              <a:buSzPts val="1650"/>
            </a:pPr>
            <a:endParaRPr lang="en-US" dirty="0"/>
          </a:p>
        </p:txBody>
      </p:sp>
      <p:sp>
        <p:nvSpPr>
          <p:cNvPr id="25" name="TextBox 24">
            <a:extLst>
              <a:ext uri="{FF2B5EF4-FFF2-40B4-BE49-F238E27FC236}">
                <a16:creationId xmlns:a16="http://schemas.microsoft.com/office/drawing/2014/main" id="{417C9872-708D-4647-9B77-C5F8BF190CF9}"/>
              </a:ext>
            </a:extLst>
          </p:cNvPr>
          <p:cNvSpPr txBox="1"/>
          <p:nvPr/>
        </p:nvSpPr>
        <p:spPr>
          <a:xfrm>
            <a:off x="457200" y="5906812"/>
            <a:ext cx="8472637" cy="461665"/>
          </a:xfrm>
          <a:prstGeom prst="rect">
            <a:avLst/>
          </a:prstGeom>
          <a:noFill/>
        </p:spPr>
        <p:txBody>
          <a:bodyPr wrap="square" rtlCol="0">
            <a:spAutoFit/>
          </a:bodyPr>
          <a:lstStyle/>
          <a:p>
            <a:r>
              <a:rPr lang="en-US" altLang="zh-CN" sz="1200" dirty="0"/>
              <a:t>[1] A. S. Grove. “Only the Paranoid Survive How to Exploit the Crisis Points That Challenge Every Company”. New York: Doubleday, 1996.</a:t>
            </a:r>
            <a:endParaRPr lang="en-US" sz="1200" dirty="0">
              <a:latin typeface="Arial" panose="020B0604020202020204" pitchFamily="34" charset="0"/>
              <a:ea typeface="Calibri"/>
              <a:cs typeface="Arial" panose="020B0604020202020204" pitchFamily="34" charset="0"/>
              <a:sym typeface="Calibri"/>
            </a:endParaRPr>
          </a:p>
        </p:txBody>
      </p:sp>
      <p:cxnSp>
        <p:nvCxnSpPr>
          <p:cNvPr id="26" name="Straight Arrow Connector 25">
            <a:extLst>
              <a:ext uri="{FF2B5EF4-FFF2-40B4-BE49-F238E27FC236}">
                <a16:creationId xmlns:a16="http://schemas.microsoft.com/office/drawing/2014/main" id="{347A0EFF-96C1-5F41-A8AD-BFCC6370738D}"/>
              </a:ext>
            </a:extLst>
          </p:cNvPr>
          <p:cNvCxnSpPr>
            <a:cxnSpLocks/>
          </p:cNvCxnSpPr>
          <p:nvPr/>
        </p:nvCxnSpPr>
        <p:spPr>
          <a:xfrm>
            <a:off x="7829109" y="3513082"/>
            <a:ext cx="0" cy="768096"/>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sp>
        <p:nvSpPr>
          <p:cNvPr id="27" name="Google Shape;131;p4">
            <a:extLst>
              <a:ext uri="{FF2B5EF4-FFF2-40B4-BE49-F238E27FC236}">
                <a16:creationId xmlns:a16="http://schemas.microsoft.com/office/drawing/2014/main" id="{571A5D0B-3596-904C-9885-CCED5A1EA072}"/>
              </a:ext>
            </a:extLst>
          </p:cNvPr>
          <p:cNvSpPr txBox="1">
            <a:spLocks/>
          </p:cNvSpPr>
          <p:nvPr/>
        </p:nvSpPr>
        <p:spPr>
          <a:xfrm>
            <a:off x="6387637" y="4421571"/>
            <a:ext cx="2631810" cy="961032"/>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14325" algn="l" rtl="0">
              <a:lnSpc>
                <a:spcPct val="100000"/>
              </a:lnSpc>
              <a:spcBef>
                <a:spcPts val="360"/>
              </a:spcBef>
              <a:spcAft>
                <a:spcPts val="0"/>
              </a:spcAft>
              <a:buClr>
                <a:schemeClr val="lt2"/>
              </a:buClr>
              <a:buSzPts val="1350"/>
              <a:buFont typeface="Noto Sans Symbols"/>
              <a:buChar char="🞐"/>
              <a:defRPr sz="2800" b="0" i="0" u="none" strike="noStrike" cap="none">
                <a:solidFill>
                  <a:schemeClr val="dk1"/>
                </a:solidFill>
                <a:latin typeface="Arial"/>
                <a:ea typeface="Arial"/>
                <a:cs typeface="Arial"/>
                <a:sym typeface="Arial"/>
              </a:defRPr>
            </a:lvl1pPr>
            <a:lvl2pPr marL="914400" marR="0" lvl="1" indent="-314325" algn="l" rtl="0">
              <a:lnSpc>
                <a:spcPct val="100000"/>
              </a:lnSpc>
              <a:spcBef>
                <a:spcPts val="360"/>
              </a:spcBef>
              <a:spcAft>
                <a:spcPts val="0"/>
              </a:spcAft>
              <a:buClr>
                <a:schemeClr val="dk2"/>
              </a:buClr>
              <a:buSzPts val="1350"/>
              <a:buFont typeface="Noto Sans Symbols"/>
              <a:buChar char="■"/>
              <a:defRPr sz="2400" b="0" i="0" u="none" strike="noStrike" cap="none">
                <a:solidFill>
                  <a:schemeClr val="dk1"/>
                </a:solidFill>
                <a:latin typeface="Arial"/>
                <a:ea typeface="Arial"/>
                <a:cs typeface="Arial"/>
                <a:sym typeface="Arial"/>
              </a:defRPr>
            </a:lvl2pPr>
            <a:lvl3pPr marL="1371600" marR="0" lvl="2" indent="-302894" algn="l" rtl="0">
              <a:lnSpc>
                <a:spcPct val="100000"/>
              </a:lnSpc>
              <a:spcBef>
                <a:spcPts val="360"/>
              </a:spcBef>
              <a:spcAft>
                <a:spcPts val="0"/>
              </a:spcAft>
              <a:buClr>
                <a:schemeClr val="accent1"/>
              </a:buClr>
              <a:buSzPts val="117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rtl="0">
              <a:lnSpc>
                <a:spcPct val="100000"/>
              </a:lnSpc>
              <a:spcBef>
                <a:spcPts val="360"/>
              </a:spcBef>
              <a:spcAft>
                <a:spcPts val="0"/>
              </a:spcAft>
              <a:buClr>
                <a:schemeClr val="lt2"/>
              </a:buClr>
              <a:buSzPts val="1800"/>
              <a:buFont typeface="Noto Sans Symbols"/>
              <a:buChar char="▪"/>
              <a:defRPr sz="1800" b="0" i="0" u="none" strike="noStrike" cap="none">
                <a:solidFill>
                  <a:schemeClr val="dk1"/>
                </a:solidFill>
                <a:latin typeface="Arial"/>
                <a:ea typeface="Arial"/>
                <a:cs typeface="Arial"/>
                <a:sym typeface="Arial"/>
              </a:defRPr>
            </a:lvl4pPr>
            <a:lvl5pPr marL="2286000" marR="0" lvl="4"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5pPr>
            <a:lvl6pPr marL="2743200" marR="0" lvl="5"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6pPr>
            <a:lvl7pPr marL="3200400" marR="0" lvl="6" indent="-320039"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7pPr>
            <a:lvl8pPr marL="3657600" marR="0" lvl="7" indent="-320040"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8pPr>
            <a:lvl9pPr marL="4114800" marR="0" lvl="8" indent="-320040" algn="l" rtl="0">
              <a:lnSpc>
                <a:spcPct val="100000"/>
              </a:lnSpc>
              <a:spcBef>
                <a:spcPts val="360"/>
              </a:spcBef>
              <a:spcAft>
                <a:spcPts val="0"/>
              </a:spcAft>
              <a:buClr>
                <a:schemeClr val="dk2"/>
              </a:buClr>
              <a:buSzPts val="1440"/>
              <a:buFont typeface="Noto Sans Symbols"/>
              <a:buChar char="▪"/>
              <a:defRPr sz="1800" b="0" i="0" u="none" strike="noStrike" cap="none">
                <a:solidFill>
                  <a:schemeClr val="dk1"/>
                </a:solidFill>
                <a:latin typeface="Arial"/>
                <a:ea typeface="Arial"/>
                <a:cs typeface="Arial"/>
                <a:sym typeface="Arial"/>
              </a:defRPr>
            </a:lvl9pPr>
          </a:lstStyle>
          <a:p>
            <a:pPr marL="0" indent="0">
              <a:spcBef>
                <a:spcPts val="0"/>
              </a:spcBef>
              <a:buSzPts val="1650"/>
              <a:buNone/>
            </a:pPr>
            <a:r>
              <a:rPr lang="en-US" sz="2000" dirty="0">
                <a:latin typeface="Calibri"/>
                <a:ea typeface="Calibri"/>
                <a:cs typeface="Calibri"/>
                <a:sym typeface="Calibri"/>
              </a:rPr>
              <a:t>1982: 80286</a:t>
            </a:r>
          </a:p>
          <a:p>
            <a:pPr marL="0" indent="0">
              <a:spcBef>
                <a:spcPts val="0"/>
              </a:spcBef>
              <a:buSzPts val="1650"/>
              <a:buNone/>
            </a:pPr>
            <a:r>
              <a:rPr lang="en-US" sz="2000" dirty="0">
                <a:latin typeface="Calibri"/>
                <a:ea typeface="Calibri"/>
                <a:cs typeface="Calibri"/>
                <a:sym typeface="Calibri"/>
              </a:rPr>
              <a:t>1985: 80386</a:t>
            </a:r>
          </a:p>
          <a:p>
            <a:pPr marL="0" indent="0">
              <a:spcBef>
                <a:spcPts val="0"/>
              </a:spcBef>
              <a:buSzPts val="1650"/>
              <a:buNone/>
            </a:pPr>
            <a:r>
              <a:rPr lang="en-US" sz="2000" dirty="0">
                <a:latin typeface="Calibri"/>
                <a:cs typeface="Calibri"/>
                <a:sym typeface="Calibri"/>
              </a:rPr>
              <a:t>1989: Intel 486 DX</a:t>
            </a:r>
          </a:p>
          <a:p>
            <a:pPr marL="0" indent="0">
              <a:spcBef>
                <a:spcPts val="0"/>
              </a:spcBef>
              <a:buSzPts val="1650"/>
              <a:buNone/>
            </a:pPr>
            <a:r>
              <a:rPr lang="en-US" sz="2000" dirty="0">
                <a:latin typeface="Calibri"/>
                <a:cs typeface="Calibri"/>
                <a:sym typeface="Calibri"/>
              </a:rPr>
              <a:t>1993: Pentium</a:t>
            </a:r>
            <a:endParaRPr lang="en-US" dirty="0"/>
          </a:p>
        </p:txBody>
      </p:sp>
    </p:spTree>
    <p:extLst>
      <p:ext uri="{BB962C8B-B14F-4D97-AF65-F5344CB8AC3E}">
        <p14:creationId xmlns:p14="http://schemas.microsoft.com/office/powerpoint/2010/main" val="125194609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linds(horizontal)">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0">
                                            <p:txEl>
                                              <p:pRg st="0" end="0"/>
                                            </p:txEl>
                                          </p:spTgt>
                                        </p:tgtEl>
                                        <p:attrNameLst>
                                          <p:attrName>style.visibility</p:attrName>
                                        </p:attrNameLst>
                                      </p:cBhvr>
                                      <p:to>
                                        <p:strVal val="visible"/>
                                      </p:to>
                                    </p:set>
                                    <p:animEffect transition="in" filter="blinds(horizontal)">
                                      <p:cBhvr>
                                        <p:cTn id="12" dur="500"/>
                                        <p:tgtEl>
                                          <p:spTgt spid="2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blinds(horizontal)">
                                      <p:cBhvr>
                                        <p:cTn id="17" dur="500"/>
                                        <p:tgtEl>
                                          <p:spTgt spid="2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blinds(horizontal)">
                                      <p:cBhvr>
                                        <p:cTn id="22"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4" grpId="0"/>
      <p:bldP spid="2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2" name="Google Shape;132;p4"/>
          <p:cNvSpPr txBox="1">
            <a:spLocks noGrp="1"/>
          </p:cNvSpPr>
          <p:nvPr>
            <p:ph type="sldNum" idx="12"/>
          </p:nvPr>
        </p:nvSpPr>
        <p:spPr>
          <a:xfrm>
            <a:off x="8188450" y="6507084"/>
            <a:ext cx="946448" cy="29558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9</a:t>
            </a:fld>
            <a:endParaRPr/>
          </a:p>
        </p:txBody>
      </p:sp>
      <p:sp>
        <p:nvSpPr>
          <p:cNvPr id="133" name="Google Shape;133;p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br>
              <a:rPr lang="en-US" sz="3600" dirty="0">
                <a:latin typeface="Calibri"/>
                <a:ea typeface="Calibri"/>
                <a:cs typeface="Calibri"/>
                <a:sym typeface="Calibri"/>
              </a:rPr>
            </a:br>
            <a:r>
              <a:rPr lang="en-US" altLang="zh-CN" sz="4000" dirty="0">
                <a:solidFill>
                  <a:srgbClr val="266F8B"/>
                </a:solidFill>
                <a:latin typeface="Calibri"/>
                <a:ea typeface="Calibri"/>
                <a:cs typeface="Calibri"/>
                <a:sym typeface="Calibri"/>
              </a:rPr>
              <a:t>Moore’s Concern</a:t>
            </a:r>
            <a:endParaRPr sz="3400" dirty="0">
              <a:solidFill>
                <a:srgbClr val="266F8B"/>
              </a:solidFill>
              <a:latin typeface="Calibri"/>
              <a:ea typeface="Calibri"/>
              <a:cs typeface="Calibri"/>
              <a:sym typeface="Calibri"/>
            </a:endParaRPr>
          </a:p>
        </p:txBody>
      </p:sp>
      <p:sp>
        <p:nvSpPr>
          <p:cNvPr id="17" name="TextBox 16">
            <a:extLst>
              <a:ext uri="{FF2B5EF4-FFF2-40B4-BE49-F238E27FC236}">
                <a16:creationId xmlns:a16="http://schemas.microsoft.com/office/drawing/2014/main" id="{56334605-D29A-B749-B426-424F02D2392A}"/>
              </a:ext>
            </a:extLst>
          </p:cNvPr>
          <p:cNvSpPr txBox="1"/>
          <p:nvPr/>
        </p:nvSpPr>
        <p:spPr>
          <a:xfrm>
            <a:off x="457200" y="5906812"/>
            <a:ext cx="8472637" cy="461665"/>
          </a:xfrm>
          <a:prstGeom prst="rect">
            <a:avLst/>
          </a:prstGeom>
          <a:noFill/>
        </p:spPr>
        <p:txBody>
          <a:bodyPr wrap="square" rtlCol="0">
            <a:spAutoFit/>
          </a:bodyPr>
          <a:lstStyle/>
          <a:p>
            <a:endParaRPr lang="en-US" altLang="zh-CN" sz="1200" dirty="0"/>
          </a:p>
          <a:p>
            <a:r>
              <a:rPr lang="en-US" altLang="zh-CN" sz="1200" dirty="0"/>
              <a:t>Image Source</a:t>
            </a:r>
            <a:r>
              <a:rPr lang="en-US" altLang="zh-CN" sz="1200" dirty="0">
                <a:latin typeface="Arial" panose="020B0604020202020204" pitchFamily="34" charset="0"/>
                <a:cs typeface="Arial" panose="020B0604020202020204" pitchFamily="34" charset="0"/>
              </a:rPr>
              <a:t>:</a:t>
            </a:r>
            <a:r>
              <a:rPr lang="zh-CN" altLang="en-US" sz="1200" dirty="0">
                <a:latin typeface="Arial" panose="020B0604020202020204" pitchFamily="34" charset="0"/>
                <a:cs typeface="Arial" panose="020B0604020202020204" pitchFamily="34" charset="0"/>
              </a:rPr>
              <a:t> </a:t>
            </a:r>
            <a:r>
              <a:rPr lang="en-US" altLang="zh-CN" sz="1200" dirty="0">
                <a:latin typeface="Arial" panose="020B0604020202020204" pitchFamily="34" charset="0"/>
                <a:cs typeface="Arial" panose="020B0604020202020204" pitchFamily="34" charset="0"/>
              </a:rPr>
              <a:t>Wikipedia</a:t>
            </a:r>
            <a:endParaRPr lang="en-US" sz="1200" dirty="0">
              <a:latin typeface="Arial" panose="020B0604020202020204" pitchFamily="34" charset="0"/>
              <a:ea typeface="Calibri"/>
              <a:cs typeface="Arial" panose="020B0604020202020204" pitchFamily="34" charset="0"/>
              <a:sym typeface="Calibri"/>
            </a:endParaRPr>
          </a:p>
        </p:txBody>
      </p:sp>
      <p:pic>
        <p:nvPicPr>
          <p:cNvPr id="4" name="Picture 3" descr="Chart&#10;&#10;Description automatically generated">
            <a:extLst>
              <a:ext uri="{FF2B5EF4-FFF2-40B4-BE49-F238E27FC236}">
                <a16:creationId xmlns:a16="http://schemas.microsoft.com/office/drawing/2014/main" id="{066E1BA0-6C01-3E45-9352-D39DD933746D}"/>
              </a:ext>
            </a:extLst>
          </p:cNvPr>
          <p:cNvPicPr>
            <a:picLocks noChangeAspect="1"/>
          </p:cNvPicPr>
          <p:nvPr/>
        </p:nvPicPr>
        <p:blipFill rotWithShape="1">
          <a:blip r:embed="rId3"/>
          <a:srcRect t="9770"/>
          <a:stretch/>
        </p:blipFill>
        <p:spPr>
          <a:xfrm>
            <a:off x="307823" y="1881961"/>
            <a:ext cx="4774540" cy="3024182"/>
          </a:xfrm>
          <a:prstGeom prst="rect">
            <a:avLst/>
          </a:prstGeom>
        </p:spPr>
      </p:pic>
      <p:sp>
        <p:nvSpPr>
          <p:cNvPr id="14" name="Google Shape;131;p4">
            <a:extLst>
              <a:ext uri="{FF2B5EF4-FFF2-40B4-BE49-F238E27FC236}">
                <a16:creationId xmlns:a16="http://schemas.microsoft.com/office/drawing/2014/main" id="{225070AE-DF7F-A74A-B795-2EF238268AE6}"/>
              </a:ext>
            </a:extLst>
          </p:cNvPr>
          <p:cNvSpPr txBox="1">
            <a:spLocks noGrp="1"/>
          </p:cNvSpPr>
          <p:nvPr>
            <p:ph type="body" idx="1"/>
          </p:nvPr>
        </p:nvSpPr>
        <p:spPr>
          <a:xfrm>
            <a:off x="4720856" y="1484784"/>
            <a:ext cx="4402127" cy="4824536"/>
          </a:xfrm>
          <a:prstGeom prst="rect">
            <a:avLst/>
          </a:prstGeom>
          <a:noFill/>
          <a:ln>
            <a:noFill/>
          </a:ln>
        </p:spPr>
        <p:txBody>
          <a:bodyPr spcFirstLastPara="1" wrap="square" lIns="91425" tIns="45700" rIns="91425" bIns="45700" anchor="t" anchorCtr="0">
            <a:noAutofit/>
          </a:bodyPr>
          <a:lstStyle/>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The number of transistors in a dense integrated circuit (IC) doubles about every two years.</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In Gordon Moore’s original 1965 paper, he expressed a concern that the growth rate he predicted would not be sustainable because the process of design is too complicated.</a:t>
            </a:r>
          </a:p>
          <a:p>
            <a:pPr marL="342900" indent="-361950">
              <a:lnSpc>
                <a:spcPct val="125000"/>
              </a:lnSpc>
              <a:spcBef>
                <a:spcPts val="0"/>
              </a:spcBef>
              <a:buSzPts val="1650"/>
              <a:buFont typeface="Wingdings" pitchFamily="2" charset="2"/>
              <a:buChar char="v"/>
            </a:pPr>
            <a:endParaRPr lang="en-US" sz="2000" dirty="0">
              <a:latin typeface="Calibri"/>
              <a:ea typeface="Calibri"/>
              <a:cs typeface="Calibri"/>
              <a:sym typeface="Calibri"/>
            </a:endParaRPr>
          </a:p>
          <a:p>
            <a:pPr marL="342900" indent="-361950">
              <a:lnSpc>
                <a:spcPct val="125000"/>
              </a:lnSpc>
              <a:spcBef>
                <a:spcPts val="0"/>
              </a:spcBef>
              <a:buSzPts val="1650"/>
              <a:buFont typeface="Wingdings" pitchFamily="2" charset="2"/>
              <a:buChar char="v"/>
            </a:pPr>
            <a:r>
              <a:rPr lang="en-US" sz="2000" dirty="0">
                <a:latin typeface="Calibri"/>
                <a:ea typeface="Calibri"/>
                <a:cs typeface="Calibri"/>
                <a:sym typeface="Calibri"/>
              </a:rPr>
              <a:t>How about using </a:t>
            </a:r>
            <a:r>
              <a:rPr lang="en-US" sz="2000" i="1" dirty="0">
                <a:solidFill>
                  <a:schemeClr val="accent6"/>
                </a:solidFill>
                <a:latin typeface="Calibri"/>
                <a:ea typeface="Calibri"/>
                <a:cs typeface="Calibri"/>
                <a:sym typeface="Calibri"/>
              </a:rPr>
              <a:t>computer-aided design (CAD)?</a:t>
            </a:r>
            <a:endParaRPr lang="en-US" sz="2000" dirty="0">
              <a:latin typeface="Calibri"/>
              <a:ea typeface="Calibri"/>
              <a:cs typeface="Calibri"/>
              <a:sym typeface="Calibri"/>
            </a:endParaRPr>
          </a:p>
          <a:p>
            <a:pPr marL="0" lvl="0" indent="0">
              <a:spcBef>
                <a:spcPts val="0"/>
              </a:spcBef>
              <a:buSzPts val="1650"/>
              <a:buNone/>
            </a:pPr>
            <a:endParaRPr lang="en-US" sz="2000" dirty="0">
              <a:latin typeface="Calibri"/>
              <a:ea typeface="Calibri"/>
              <a:cs typeface="Calibri"/>
              <a:sym typeface="Calibri"/>
            </a:endParaRP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342900" lvl="0" indent="-361950">
              <a:spcBef>
                <a:spcPts val="0"/>
              </a:spcBef>
              <a:buSzPts val="1650"/>
              <a:buFont typeface="Wingdings" pitchFamily="2" charset="2"/>
              <a:buChar char="v"/>
            </a:pPr>
            <a:endParaRPr lang="en-US" sz="2000" dirty="0">
              <a:latin typeface="Calibri"/>
              <a:ea typeface="Calibri"/>
              <a:cs typeface="Calibri"/>
              <a:sym typeface="Calibri"/>
            </a:endParaRPr>
          </a:p>
          <a:p>
            <a:pPr marL="0" lvl="0" indent="0">
              <a:spcBef>
                <a:spcPts val="0"/>
              </a:spcBef>
              <a:buSzPts val="1650"/>
              <a:buNone/>
            </a:pPr>
            <a:endParaRPr lang="en-US" sz="2200" dirty="0">
              <a:latin typeface="Calibri"/>
              <a:cs typeface="Calibri"/>
              <a:sym typeface="Calibri"/>
            </a:endParaRPr>
          </a:p>
          <a:p>
            <a:pPr marL="342900" lvl="0" indent="-361950">
              <a:spcBef>
                <a:spcPts val="0"/>
              </a:spcBef>
              <a:buSzPts val="1650"/>
            </a:pPr>
            <a:endParaRPr dirty="0"/>
          </a:p>
        </p:txBody>
      </p:sp>
      <p:sp>
        <p:nvSpPr>
          <p:cNvPr id="15" name="TextBox 14">
            <a:extLst>
              <a:ext uri="{FF2B5EF4-FFF2-40B4-BE49-F238E27FC236}">
                <a16:creationId xmlns:a16="http://schemas.microsoft.com/office/drawing/2014/main" id="{01DD370D-B7E8-874A-8B9E-1562FA09FE82}"/>
              </a:ext>
            </a:extLst>
          </p:cNvPr>
          <p:cNvSpPr txBox="1"/>
          <p:nvPr/>
        </p:nvSpPr>
        <p:spPr>
          <a:xfrm>
            <a:off x="307823" y="5062689"/>
            <a:ext cx="4413033" cy="307777"/>
          </a:xfrm>
          <a:prstGeom prst="rect">
            <a:avLst/>
          </a:prstGeom>
          <a:noFill/>
        </p:spPr>
        <p:txBody>
          <a:bodyPr wrap="square" rtlCol="0">
            <a:spAutoFit/>
          </a:bodyPr>
          <a:lstStyle/>
          <a:p>
            <a:pPr algn="ctr"/>
            <a:r>
              <a:rPr lang="en-US" altLang="zh-CN" dirty="0"/>
              <a:t>Figure 3. Moore’s Law Semi-log Plot</a:t>
            </a:r>
            <a:endParaRPr lang="en-US" sz="1200" dirty="0">
              <a:latin typeface="Arial" panose="020B0604020202020204" pitchFamily="34" charset="0"/>
              <a:ea typeface="Calibri"/>
              <a:cs typeface="Arial" panose="020B0604020202020204" pitchFamily="34" charset="0"/>
              <a:sym typeface="Calibri"/>
            </a:endParaRPr>
          </a:p>
        </p:txBody>
      </p:sp>
    </p:spTree>
    <p:extLst>
      <p:ext uri="{BB962C8B-B14F-4D97-AF65-F5344CB8AC3E}">
        <p14:creationId xmlns:p14="http://schemas.microsoft.com/office/powerpoint/2010/main" val="189002755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4">
                                            <p:txEl>
                                              <p:pRg st="2" end="2"/>
                                            </p:txEl>
                                          </p:spTgt>
                                        </p:tgtEl>
                                        <p:attrNameLst>
                                          <p:attrName>style.visibility</p:attrName>
                                        </p:attrNameLst>
                                      </p:cBhvr>
                                      <p:to>
                                        <p:strVal val="visible"/>
                                      </p:to>
                                    </p:set>
                                    <p:animEffect transition="in" filter="blinds(horizontal)">
                                      <p:cBhvr>
                                        <p:cTn id="7" dur="500"/>
                                        <p:tgtEl>
                                          <p:spTgt spid="1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4">
                                            <p:txEl>
                                              <p:pRg st="4" end="4"/>
                                            </p:txEl>
                                          </p:spTgt>
                                        </p:tgtEl>
                                        <p:attrNameLst>
                                          <p:attrName>style.visibility</p:attrName>
                                        </p:attrNameLst>
                                      </p:cBhvr>
                                      <p:to>
                                        <p:strVal val="visible"/>
                                      </p:to>
                                    </p:set>
                                    <p:animEffect transition="in" filter="blinds(horizontal)">
                                      <p:cBhvr>
                                        <p:cTn id="12" dur="500"/>
                                        <p:tgtEl>
                                          <p:spTgt spid="1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resentation">
  <a:themeElements>
    <a:clrScheme name="藍綠色">
      <a:dk1>
        <a:srgbClr val="000000"/>
      </a:dk1>
      <a:lt1>
        <a:srgbClr val="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佈景主題">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1446</TotalTime>
  <Words>2683</Words>
  <Application>Microsoft Macintosh PowerPoint</Application>
  <PresentationFormat>On-screen Show (4:3)</PresentationFormat>
  <Paragraphs>350</Paragraphs>
  <Slides>32</Slides>
  <Notes>32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Noto Sans Symbols</vt:lpstr>
      <vt:lpstr>Arial</vt:lpstr>
      <vt:lpstr>Calibri</vt:lpstr>
      <vt:lpstr>Times New Roman</vt:lpstr>
      <vt:lpstr>Wingdings</vt:lpstr>
      <vt:lpstr>Presentation</vt:lpstr>
      <vt:lpstr>Such a CAD! How Evolution of CAD Tools Facilitates Intel’s Microprocessor Design </vt:lpstr>
      <vt:lpstr>Outline</vt:lpstr>
      <vt:lpstr> Abstract</vt:lpstr>
      <vt:lpstr> Abstract</vt:lpstr>
      <vt:lpstr> Abstract</vt:lpstr>
      <vt:lpstr>Outline</vt:lpstr>
      <vt:lpstr> A Brief History of Microprocessors</vt:lpstr>
      <vt:lpstr> A Brief History of Intel</vt:lpstr>
      <vt:lpstr> Moore’s Concern</vt:lpstr>
      <vt:lpstr>Outline</vt:lpstr>
      <vt:lpstr> Inherited Tools from Memory Chips</vt:lpstr>
      <vt:lpstr> SPICE</vt:lpstr>
      <vt:lpstr> SPICE Examples</vt:lpstr>
      <vt:lpstr> Gate-level vs Transistor-level</vt:lpstr>
      <vt:lpstr>  Evolution of Intel’s Logic Design &amp;  RTL Modeling</vt:lpstr>
      <vt:lpstr>  Evolution of Intel’s Logic Design &amp;  RTL Modeling</vt:lpstr>
      <vt:lpstr>Outline</vt:lpstr>
      <vt:lpstr> Transition from 286 to 386</vt:lpstr>
      <vt:lpstr> Era of CMOS</vt:lpstr>
      <vt:lpstr> A Successful Cooperation</vt:lpstr>
      <vt:lpstr>Outline</vt:lpstr>
      <vt:lpstr> The Challenge of Logic Design for 486</vt:lpstr>
      <vt:lpstr> The Age of Heroes</vt:lpstr>
      <vt:lpstr> Intel’s Hardware Description Language</vt:lpstr>
      <vt:lpstr> Intel’s Adaptation of Berkeley  Logic Synthesis</vt:lpstr>
      <vt:lpstr>Berkeley’s Contribution to Physical Design Automation in RLS</vt:lpstr>
      <vt:lpstr>Complete RLS Flow for  Random Logic Synthesis</vt:lpstr>
      <vt:lpstr>Outline</vt:lpstr>
      <vt:lpstr> Design Environment for  Pentium Processors</vt:lpstr>
      <vt:lpstr>Outline</vt:lpstr>
      <vt:lpstr> Discussion &amp; Trends</vt:lpstr>
      <vt:lpstr> Thank You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Identifying Exoplanets with Machine Learning Methods: A Preliminary Study</dc:title>
  <dc:creator>weiderchang</dc:creator>
  <cp:lastModifiedBy>Jin, Yucheng</cp:lastModifiedBy>
  <cp:revision>135</cp:revision>
  <dcterms:created xsi:type="dcterms:W3CDTF">2018-10-07T01:24:00Z</dcterms:created>
  <dcterms:modified xsi:type="dcterms:W3CDTF">2022-03-07T12:23:55Z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CID">
    <vt:lpwstr>1028</vt:lpwstr>
  </property>
</Properties>
</file>